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327" r:id="rId31"/>
    <p:sldId id="288" r:id="rId32"/>
    <p:sldId id="289" r:id="rId33"/>
    <p:sldId id="290" r:id="rId34"/>
    <p:sldId id="291" r:id="rId35"/>
    <p:sldId id="292" r:id="rId36"/>
    <p:sldId id="293" r:id="rId37"/>
    <p:sldId id="322" r:id="rId38"/>
    <p:sldId id="323" r:id="rId39"/>
    <p:sldId id="324" r:id="rId40"/>
    <p:sldId id="325" r:id="rId41"/>
    <p:sldId id="326" r:id="rId42"/>
    <p:sldId id="294" r:id="rId43"/>
    <p:sldId id="295" r:id="rId44"/>
    <p:sldId id="296" r:id="rId45"/>
    <p:sldId id="297" r:id="rId46"/>
    <p:sldId id="298" r:id="rId47"/>
    <p:sldId id="299"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62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DE7F67BE-808D-4957-A648-3E7A918647C7}" type="datetimeFigureOut">
              <a:rPr lang="en-US" smtClean="0"/>
              <a:t>4/19/2020</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37594C37-9FD9-4E5D-B4D7-3A33819F5CC7}" type="slidenum">
              <a:rPr lang="en-US" smtClean="0"/>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7F67BE-808D-4957-A648-3E7A918647C7}" type="datetimeFigureOut">
              <a:rPr lang="en-US" smtClean="0"/>
              <a:t>4/19/2020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7594C37-9FD9-4E5D-B4D7-3A33819F5CC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7F67BE-808D-4957-A648-3E7A918647C7}" type="datetimeFigureOut">
              <a:rPr lang="en-US" smtClean="0"/>
              <a:t>4/19/2020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7594C37-9FD9-4E5D-B4D7-3A33819F5CC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7F67BE-808D-4957-A648-3E7A918647C7}" type="datetimeFigureOut">
              <a:rPr lang="en-US" smtClean="0"/>
              <a:t>4/19/2020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7594C37-9FD9-4E5D-B4D7-3A33819F5CC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E7F67BE-808D-4957-A648-3E7A918647C7}" type="datetimeFigureOut">
              <a:rPr lang="en-US" smtClean="0"/>
              <a:t>4/19/2020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7594C37-9FD9-4E5D-B4D7-3A33819F5CC7}" type="slidenum">
              <a:rPr lang="en-US" smtClean="0"/>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7F67BE-808D-4957-A648-3E7A918647C7}" type="datetimeFigureOut">
              <a:rPr lang="en-US" smtClean="0"/>
              <a:t>4/19/2020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7594C37-9FD9-4E5D-B4D7-3A33819F5CC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E7F67BE-808D-4957-A648-3E7A918647C7}" type="datetimeFigureOut">
              <a:rPr lang="en-US" smtClean="0"/>
              <a:t>4/19/2020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7594C37-9FD9-4E5D-B4D7-3A33819F5CC7}" type="slidenum">
              <a:rPr lang="en-US" smtClean="0"/>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E7F67BE-808D-4957-A648-3E7A918647C7}" type="datetimeFigureOut">
              <a:rPr lang="en-US" smtClean="0"/>
              <a:t>4/19/2020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7594C37-9FD9-4E5D-B4D7-3A33819F5CC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E7F67BE-808D-4957-A648-3E7A918647C7}" type="datetimeFigureOut">
              <a:rPr lang="en-US" smtClean="0"/>
              <a:t>4/19/2020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7594C37-9FD9-4E5D-B4D7-3A33819F5CC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7F67BE-808D-4957-A648-3E7A918647C7}" type="datetimeFigureOut">
              <a:rPr lang="en-US" smtClean="0"/>
              <a:t>4/19/2020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7594C37-9FD9-4E5D-B4D7-3A33819F5CC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DE7F67BE-808D-4957-A648-3E7A918647C7}" type="datetimeFigureOut">
              <a:rPr lang="en-US" smtClean="0"/>
              <a:t>4/19/2020</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37594C37-9FD9-4E5D-B4D7-3A33819F5CC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E7F67BE-808D-4957-A648-3E7A918647C7}" type="datetimeFigureOut">
              <a:rPr lang="en-US" smtClean="0"/>
              <a:t>4/19/2020</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7594C37-9FD9-4E5D-B4D7-3A33819F5CC7}"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f.uni-kiel.de/matwis/amat/def_en/kap_2/basics/b2_1_6.html" TargetMode="External"/><Relationship Id="rId2" Type="http://schemas.openxmlformats.org/officeDocument/2006/relationships/hyperlink" Target="mailto:kumarambika.1115@gmail.com" TargetMode="External"/><Relationship Id="rId1" Type="http://schemas.openxmlformats.org/officeDocument/2006/relationships/slideLayout" Target="../slideLayouts/slideLayout7.xml"/><Relationship Id="rId5" Type="http://schemas.openxmlformats.org/officeDocument/2006/relationships/hyperlink" Target="https://www.slideshare.net/GOVINDARAJP6/solid-state-chemistryppt" TargetMode="External"/><Relationship Id="rId4" Type="http://schemas.openxmlformats.org/officeDocument/2006/relationships/hyperlink" Target="https://www.toppr.com/ask/question/derive-braggs-equatio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524000"/>
            <a:ext cx="7162800" cy="3416320"/>
          </a:xfrm>
          <a:prstGeom prst="rect">
            <a:avLst/>
          </a:prstGeom>
          <a:solidFill>
            <a:schemeClr val="tx2">
              <a:lumMod val="50000"/>
            </a:schemeClr>
          </a:solidFill>
          <a:effectLst>
            <a:outerShdw blurRad="152400" dist="317500" dir="5400000" sx="90000" sy="-19000" rotWithShape="0">
              <a:prstClr val="black">
                <a:alpha val="15000"/>
              </a:prstClr>
            </a:outerShdw>
          </a:effectLst>
        </p:spPr>
        <p:txBody>
          <a:bodyPr wrap="square" rtlCol="0">
            <a:spAutoFit/>
          </a:bodyPr>
          <a:lstStyle/>
          <a:p>
            <a:r>
              <a:rPr lang="en-IN" sz="2400" dirty="0" smtClean="0">
                <a:latin typeface="Andalus" pitchFamily="18" charset="-78"/>
                <a:cs typeface="Andalus" pitchFamily="18" charset="-78"/>
              </a:rPr>
              <a:t>Power point  presentation prepared </a:t>
            </a:r>
            <a:r>
              <a:rPr lang="en-IN" sz="2400" dirty="0">
                <a:latin typeface="Andalus" pitchFamily="18" charset="-78"/>
                <a:cs typeface="Andalus" pitchFamily="18" charset="-78"/>
              </a:rPr>
              <a:t>by:</a:t>
            </a:r>
            <a:endParaRPr lang="en-US" sz="2400" dirty="0">
              <a:latin typeface="Andalus" pitchFamily="18" charset="-78"/>
              <a:cs typeface="Andalus" pitchFamily="18" charset="-78"/>
            </a:endParaRPr>
          </a:p>
          <a:p>
            <a:endParaRPr lang="en-IN" sz="2400" dirty="0">
              <a:latin typeface="Andalus" pitchFamily="18" charset="-78"/>
              <a:cs typeface="Andalus" pitchFamily="18" charset="-78"/>
            </a:endParaRPr>
          </a:p>
          <a:p>
            <a:r>
              <a:rPr lang="en-IN" sz="2400" dirty="0" smtClean="0">
                <a:latin typeface="Andalus" pitchFamily="18" charset="-78"/>
                <a:cs typeface="Andalus" pitchFamily="18" charset="-78"/>
              </a:rPr>
              <a:t>Dr</a:t>
            </a:r>
            <a:r>
              <a:rPr lang="en-IN" sz="2400" dirty="0">
                <a:latin typeface="Andalus" pitchFamily="18" charset="-78"/>
                <a:cs typeface="Andalus" pitchFamily="18" charset="-78"/>
              </a:rPr>
              <a:t>. </a:t>
            </a:r>
            <a:r>
              <a:rPr lang="en-IN" sz="2400" dirty="0" err="1">
                <a:latin typeface="Andalus" pitchFamily="18" charset="-78"/>
                <a:cs typeface="Andalus" pitchFamily="18" charset="-78"/>
              </a:rPr>
              <a:t>Ambika</a:t>
            </a:r>
            <a:r>
              <a:rPr lang="en-IN" sz="2400" dirty="0">
                <a:latin typeface="Andalus" pitchFamily="18" charset="-78"/>
                <a:cs typeface="Andalus" pitchFamily="18" charset="-78"/>
              </a:rPr>
              <a:t> Kumar</a:t>
            </a:r>
            <a:endParaRPr lang="en-US" sz="2400" dirty="0">
              <a:latin typeface="Andalus" pitchFamily="18" charset="-78"/>
              <a:cs typeface="Andalus" pitchFamily="18" charset="-78"/>
            </a:endParaRPr>
          </a:p>
          <a:p>
            <a:r>
              <a:rPr lang="en-IN" sz="2400" dirty="0">
                <a:latin typeface="Andalus" pitchFamily="18" charset="-78"/>
                <a:cs typeface="Andalus" pitchFamily="18" charset="-78"/>
              </a:rPr>
              <a:t>Asst. Professor (Dept. of Chemistry) </a:t>
            </a:r>
            <a:endParaRPr lang="en-US" sz="2400" dirty="0">
              <a:latin typeface="Andalus" pitchFamily="18" charset="-78"/>
              <a:cs typeface="Andalus" pitchFamily="18" charset="-78"/>
            </a:endParaRPr>
          </a:p>
          <a:p>
            <a:r>
              <a:rPr lang="en-IN" sz="2400" dirty="0">
                <a:latin typeface="Andalus" pitchFamily="18" charset="-78"/>
                <a:cs typeface="Andalus" pitchFamily="18" charset="-78"/>
              </a:rPr>
              <a:t>B. N. College Bhagalpur</a:t>
            </a:r>
            <a:endParaRPr lang="en-US" sz="2400" dirty="0">
              <a:latin typeface="Andalus" pitchFamily="18" charset="-78"/>
              <a:cs typeface="Andalus" pitchFamily="18" charset="-78"/>
            </a:endParaRPr>
          </a:p>
          <a:p>
            <a:r>
              <a:rPr lang="en-IN" sz="2400" dirty="0">
                <a:latin typeface="Andalus" pitchFamily="18" charset="-78"/>
                <a:cs typeface="Andalus" pitchFamily="18" charset="-78"/>
              </a:rPr>
              <a:t>Contact (</a:t>
            </a:r>
            <a:r>
              <a:rPr lang="en-IN" sz="2400" dirty="0" err="1">
                <a:latin typeface="Andalus" pitchFamily="18" charset="-78"/>
                <a:cs typeface="Andalus" pitchFamily="18" charset="-78"/>
              </a:rPr>
              <a:t>whatsApp</a:t>
            </a:r>
            <a:r>
              <a:rPr lang="en-IN" sz="2400" dirty="0">
                <a:latin typeface="Andalus" pitchFamily="18" charset="-78"/>
                <a:cs typeface="Andalus" pitchFamily="18" charset="-78"/>
              </a:rPr>
              <a:t>) no. 7542811733</a:t>
            </a:r>
            <a:endParaRPr lang="en-US" sz="2400" dirty="0">
              <a:latin typeface="Andalus" pitchFamily="18" charset="-78"/>
              <a:cs typeface="Andalus" pitchFamily="18" charset="-78"/>
            </a:endParaRPr>
          </a:p>
          <a:p>
            <a:r>
              <a:rPr lang="en-IN" sz="2400" dirty="0">
                <a:latin typeface="Andalus" pitchFamily="18" charset="-78"/>
                <a:cs typeface="Andalus" pitchFamily="18" charset="-78"/>
              </a:rPr>
              <a:t>e-</a:t>
            </a:r>
            <a:r>
              <a:rPr lang="en-IN" sz="2400" dirty="0" err="1">
                <a:latin typeface="Andalus" pitchFamily="18" charset="-78"/>
                <a:cs typeface="Andalus" pitchFamily="18" charset="-78"/>
              </a:rPr>
              <a:t>mailID</a:t>
            </a:r>
            <a:r>
              <a:rPr lang="en-IN" sz="2400" dirty="0">
                <a:latin typeface="Andalus" pitchFamily="18" charset="-78"/>
                <a:cs typeface="Andalus" pitchFamily="18" charset="-78"/>
              </a:rPr>
              <a:t>: </a:t>
            </a:r>
            <a:r>
              <a:rPr lang="en-IN" sz="2400" u="sng" dirty="0">
                <a:latin typeface="Andalus" pitchFamily="18" charset="-78"/>
                <a:cs typeface="Andalus" pitchFamily="18" charset="-78"/>
                <a:hlinkClick r:id="rId2"/>
              </a:rPr>
              <a:t>kumarambika.1115@gmail.com</a:t>
            </a:r>
            <a:endParaRPr lang="en-US" sz="2400" dirty="0">
              <a:latin typeface="Andalus" pitchFamily="18" charset="-78"/>
              <a:cs typeface="Andalus" pitchFamily="18" charset="-78"/>
            </a:endParaRPr>
          </a:p>
          <a:p>
            <a:r>
              <a:rPr lang="en-IN" sz="2400" dirty="0">
                <a:latin typeface="Andalus" pitchFamily="18" charset="-78"/>
                <a:cs typeface="Andalus" pitchFamily="18" charset="-78"/>
              </a:rPr>
              <a:t> </a:t>
            </a:r>
            <a:endParaRPr lang="en-US" sz="2400" dirty="0">
              <a:latin typeface="Andalus" pitchFamily="18" charset="-78"/>
              <a:cs typeface="Andalus" pitchFamily="18" charset="-78"/>
            </a:endParaRPr>
          </a:p>
          <a:p>
            <a:endParaRPr lang="en-US" sz="2400" dirty="0">
              <a:latin typeface="Andalus" pitchFamily="18" charset="-78"/>
              <a:cs typeface="Andalus" pitchFamily="18" charset="-78"/>
            </a:endParaRPr>
          </a:p>
        </p:txBody>
      </p:sp>
      <p:sp>
        <p:nvSpPr>
          <p:cNvPr id="3" name="TextBox 2"/>
          <p:cNvSpPr txBox="1"/>
          <p:nvPr/>
        </p:nvSpPr>
        <p:spPr>
          <a:xfrm>
            <a:off x="914400" y="5257800"/>
            <a:ext cx="8763000" cy="1477328"/>
          </a:xfrm>
          <a:prstGeom prst="rect">
            <a:avLst/>
          </a:prstGeom>
          <a:noFill/>
        </p:spPr>
        <p:txBody>
          <a:bodyPr wrap="square" rtlCol="0">
            <a:spAutoFit/>
          </a:bodyPr>
          <a:lstStyle/>
          <a:p>
            <a:r>
              <a:rPr lang="en-US" dirty="0" smtClean="0"/>
              <a:t>References: </a:t>
            </a:r>
          </a:p>
          <a:p>
            <a:pPr marL="342900" indent="-342900">
              <a:buFont typeface="+mj-lt"/>
              <a:buAutoNum type="arabicPeriod"/>
            </a:pPr>
            <a:r>
              <a:rPr lang="en-US" dirty="0" smtClean="0">
                <a:hlinkClick r:id="rId3"/>
              </a:rPr>
              <a:t>https://www.tf.uni-kiel.de/matwis/amat/def_en/kap_2/basics/b2_1_6.html</a:t>
            </a:r>
            <a:endParaRPr lang="en-US" dirty="0" smtClean="0"/>
          </a:p>
          <a:p>
            <a:pPr marL="342900" indent="-342900">
              <a:buFont typeface="+mj-lt"/>
              <a:buAutoNum type="arabicPeriod"/>
            </a:pPr>
            <a:r>
              <a:rPr lang="en-US" dirty="0" smtClean="0">
                <a:hlinkClick r:id="rId4"/>
              </a:rPr>
              <a:t>https://www.toppr.com/ask/question/derive-braggs-equation/</a:t>
            </a:r>
            <a:endParaRPr lang="en-US" dirty="0" smtClean="0"/>
          </a:p>
          <a:p>
            <a:pPr marL="342900" indent="-342900">
              <a:buFont typeface="+mj-lt"/>
              <a:buAutoNum type="arabicPeriod"/>
            </a:pPr>
            <a:r>
              <a:rPr lang="en-US" dirty="0" smtClean="0">
                <a:hlinkClick r:id="rId5"/>
              </a:rPr>
              <a:t>https://www.slideshare.net/GOVINDARAJP6/solid-state-chemistryppt</a:t>
            </a:r>
            <a:endParaRPr lang="en-US" dirty="0"/>
          </a:p>
          <a:p>
            <a:r>
              <a:rPr lang="en-US" dirty="0" smtClean="0"/>
              <a:t> </a:t>
            </a:r>
            <a:endParaRPr lang="en-US" dirty="0"/>
          </a:p>
        </p:txBody>
      </p:sp>
      <p:sp>
        <p:nvSpPr>
          <p:cNvPr id="4" name="TextBox 3"/>
          <p:cNvSpPr txBox="1"/>
          <p:nvPr/>
        </p:nvSpPr>
        <p:spPr>
          <a:xfrm>
            <a:off x="990600" y="228600"/>
            <a:ext cx="7620000" cy="1107996"/>
          </a:xfrm>
          <a:prstGeom prst="rect">
            <a:avLst/>
          </a:prstGeom>
          <a:noFill/>
        </p:spPr>
        <p:txBody>
          <a:bodyPr wrap="square" rtlCol="0">
            <a:spAutoFit/>
          </a:bodyPr>
          <a:lstStyle/>
          <a:p>
            <a:r>
              <a:rPr lang="en-US" sz="6600" dirty="0" smtClean="0">
                <a:latin typeface="Andalus" pitchFamily="18" charset="-78"/>
                <a:cs typeface="Andalus" pitchFamily="18" charset="-78"/>
              </a:rPr>
              <a:t>Solid State Chemistry</a:t>
            </a:r>
            <a:endParaRPr lang="en-US" sz="6600" dirty="0">
              <a:latin typeface="Andalus" pitchFamily="18" charset="-78"/>
              <a:cs typeface="Andalus" pitchFamily="18"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457200" y="1066800"/>
            <a:ext cx="8229600" cy="4630111"/>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457200" y="1295400"/>
            <a:ext cx="8229600" cy="4630111"/>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457200" y="1295400"/>
            <a:ext cx="8229600" cy="4630111"/>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28600" y="1066800"/>
            <a:ext cx="8686800" cy="48873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228600" y="1295400"/>
            <a:ext cx="8686800" cy="48873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228600" y="838200"/>
            <a:ext cx="8686800" cy="488734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304800" y="1143000"/>
            <a:ext cx="8686800" cy="488734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304800" y="914400"/>
            <a:ext cx="8686800" cy="488734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228600" y="1143000"/>
            <a:ext cx="8686800" cy="488734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152400" y="838200"/>
            <a:ext cx="8686800" cy="488734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 y="1143000"/>
            <a:ext cx="8686800" cy="4887339"/>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228600" y="1143000"/>
            <a:ext cx="8686800" cy="488734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228600" y="1066800"/>
            <a:ext cx="8686800" cy="488734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228600" y="1066800"/>
            <a:ext cx="8686800" cy="488734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228600" y="1219200"/>
            <a:ext cx="8686800" cy="488734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228600" y="1219200"/>
            <a:ext cx="8686800" cy="488734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228600" y="990600"/>
            <a:ext cx="8686800" cy="488734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228600" y="1219200"/>
            <a:ext cx="8686800" cy="488734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228600" y="1219200"/>
            <a:ext cx="8686800" cy="488734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228600" y="1066800"/>
            <a:ext cx="8686800" cy="488734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80830" y="1052318"/>
            <a:ext cx="8558369" cy="481508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28600" y="1066800"/>
            <a:ext cx="8686800" cy="488734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6247864"/>
          </a:xfrm>
          <a:prstGeom prst="rect">
            <a:avLst/>
          </a:prstGeom>
        </p:spPr>
        <p:txBody>
          <a:bodyPr wrap="square">
            <a:spAutoFit/>
          </a:bodyPr>
          <a:lstStyle/>
          <a:p>
            <a:r>
              <a:rPr lang="en-US" sz="2400" b="1" u="sng" dirty="0" smtClean="0">
                <a:latin typeface="Andalus" pitchFamily="18" charset="-78"/>
                <a:cs typeface="Andalus" pitchFamily="18" charset="-78"/>
              </a:rPr>
              <a:t>Derivation of Bragg’s Equation:</a:t>
            </a:r>
          </a:p>
          <a:p>
            <a:endParaRPr lang="en-US" sz="2400" b="1" u="sng" dirty="0" smtClean="0">
              <a:latin typeface="Andalus" pitchFamily="18" charset="-78"/>
              <a:cs typeface="Andalus" pitchFamily="18" charset="-78"/>
            </a:endParaRPr>
          </a:p>
          <a:p>
            <a:pPr algn="just"/>
            <a:r>
              <a:rPr lang="en-US" dirty="0" smtClean="0">
                <a:latin typeface="Andalus" pitchFamily="18" charset="-78"/>
                <a:cs typeface="Andalus" pitchFamily="18" charset="-78"/>
              </a:rPr>
              <a:t>The </a:t>
            </a:r>
            <a:r>
              <a:rPr lang="en-US" dirty="0">
                <a:latin typeface="Andalus" pitchFamily="18" charset="-78"/>
                <a:cs typeface="Andalus" pitchFamily="18" charset="-78"/>
              </a:rPr>
              <a:t>phases of the beams coincide when the incident angle equals reflecting angle. The rays of the incident beam are in phase and parallel </a:t>
            </a:r>
            <a:r>
              <a:rPr lang="en-US" dirty="0" err="1">
                <a:latin typeface="Andalus" pitchFamily="18" charset="-78"/>
                <a:cs typeface="Andalus" pitchFamily="18" charset="-78"/>
              </a:rPr>
              <a:t>upto</a:t>
            </a:r>
            <a:r>
              <a:rPr lang="en-US" dirty="0">
                <a:latin typeface="Andalus" pitchFamily="18" charset="-78"/>
                <a:cs typeface="Andalus" pitchFamily="18" charset="-78"/>
              </a:rPr>
              <a:t> point z, which is the point at which top beam strikes the top layer. The second beam passes to next layer and is scattered by B. The second beam travels extra distance AB + BC. This extra distance is an integral multiple of the wavelength</a:t>
            </a:r>
            <a:r>
              <a:rPr lang="en-US" dirty="0" smtClean="0">
                <a:latin typeface="Andalus" pitchFamily="18" charset="-78"/>
                <a:cs typeface="Andalus" pitchFamily="18" charset="-78"/>
              </a:rPr>
              <a:t>.</a:t>
            </a:r>
          </a:p>
          <a:p>
            <a:pPr algn="just"/>
            <a:endParaRPr lang="en-US" dirty="0" smtClean="0">
              <a:latin typeface="Andalus" pitchFamily="18" charset="-78"/>
              <a:cs typeface="Andalus" pitchFamily="18" charset="-78"/>
            </a:endParaRPr>
          </a:p>
          <a:p>
            <a:pPr algn="just"/>
            <a:r>
              <a:rPr lang="en-US" dirty="0" smtClean="0">
                <a:latin typeface="Andalus" pitchFamily="18" charset="-78"/>
                <a:cs typeface="Andalus" pitchFamily="18" charset="-78"/>
              </a:rPr>
              <a:t> </a:t>
            </a:r>
            <a:r>
              <a:rPr lang="en-US" sz="2000" i="1" dirty="0" err="1" smtClean="0">
                <a:latin typeface="Andalus" pitchFamily="18" charset="-78"/>
                <a:cs typeface="Andalus" pitchFamily="18" charset="-78"/>
              </a:rPr>
              <a:t>nλ</a:t>
            </a:r>
            <a:r>
              <a:rPr lang="en-US" sz="2000" dirty="0" smtClean="0">
                <a:latin typeface="Andalus" pitchFamily="18" charset="-78"/>
                <a:cs typeface="Andalus" pitchFamily="18" charset="-78"/>
              </a:rPr>
              <a:t>=</a:t>
            </a:r>
            <a:r>
              <a:rPr lang="en-US" sz="2000" i="1" dirty="0" smtClean="0">
                <a:latin typeface="Andalus" pitchFamily="18" charset="-78"/>
                <a:cs typeface="Andalus" pitchFamily="18" charset="-78"/>
              </a:rPr>
              <a:t>AB </a:t>
            </a:r>
            <a:r>
              <a:rPr lang="en-US" sz="2000" dirty="0" smtClean="0">
                <a:latin typeface="Andalus" pitchFamily="18" charset="-78"/>
                <a:cs typeface="Andalus" pitchFamily="18" charset="-78"/>
              </a:rPr>
              <a:t>+</a:t>
            </a:r>
            <a:r>
              <a:rPr lang="en-US" sz="2000" i="1" dirty="0" smtClean="0">
                <a:latin typeface="Andalus" pitchFamily="18" charset="-78"/>
                <a:cs typeface="Andalus" pitchFamily="18" charset="-78"/>
              </a:rPr>
              <a:t>BC</a:t>
            </a:r>
            <a:r>
              <a:rPr lang="en-US" sz="2000" dirty="0" smtClean="0">
                <a:latin typeface="Andalus" pitchFamily="18" charset="-78"/>
                <a:cs typeface="Andalus" pitchFamily="18" charset="-78"/>
              </a:rPr>
              <a:t>.</a:t>
            </a:r>
          </a:p>
          <a:p>
            <a:pPr algn="just"/>
            <a:r>
              <a:rPr lang="en-US" sz="2000" dirty="0" smtClean="0">
                <a:latin typeface="Andalus" pitchFamily="18" charset="-78"/>
                <a:cs typeface="Andalus" pitchFamily="18" charset="-78"/>
              </a:rPr>
              <a:t/>
            </a:r>
            <a:br>
              <a:rPr lang="en-US" sz="2000" dirty="0" smtClean="0">
                <a:latin typeface="Andalus" pitchFamily="18" charset="-78"/>
                <a:cs typeface="Andalus" pitchFamily="18" charset="-78"/>
              </a:rPr>
            </a:br>
            <a:r>
              <a:rPr lang="en-US" sz="2000" dirty="0" err="1" smtClean="0">
                <a:latin typeface="Andalus" pitchFamily="18" charset="-78"/>
                <a:cs typeface="Andalus" pitchFamily="18" charset="-78"/>
              </a:rPr>
              <a:t>But</a:t>
            </a:r>
            <a:r>
              <a:rPr lang="en-US" sz="2000" i="1" dirty="0" err="1" smtClean="0">
                <a:latin typeface="Andalus" pitchFamily="18" charset="-78"/>
                <a:cs typeface="Andalus" pitchFamily="18" charset="-78"/>
              </a:rPr>
              <a:t>AB</a:t>
            </a:r>
            <a:r>
              <a:rPr lang="en-US" sz="2000" i="1" dirty="0" smtClean="0">
                <a:latin typeface="Andalus" pitchFamily="18" charset="-78"/>
                <a:cs typeface="Andalus" pitchFamily="18" charset="-78"/>
              </a:rPr>
              <a:t> </a:t>
            </a:r>
            <a:r>
              <a:rPr lang="en-US" sz="2000" dirty="0" smtClean="0">
                <a:latin typeface="Andalus" pitchFamily="18" charset="-78"/>
                <a:cs typeface="Andalus" pitchFamily="18" charset="-78"/>
              </a:rPr>
              <a:t>=</a:t>
            </a:r>
            <a:r>
              <a:rPr lang="en-US" sz="2000" i="1" dirty="0" smtClean="0">
                <a:latin typeface="Andalus" pitchFamily="18" charset="-78"/>
                <a:cs typeface="Andalus" pitchFamily="18" charset="-78"/>
              </a:rPr>
              <a:t>BC</a:t>
            </a:r>
          </a:p>
          <a:p>
            <a:r>
              <a:rPr lang="en-US" sz="2000" dirty="0">
                <a:latin typeface="Andalus" pitchFamily="18" charset="-78"/>
                <a:cs typeface="Andalus" pitchFamily="18" charset="-78"/>
              </a:rPr>
              <a:t>h</a:t>
            </a:r>
            <a:r>
              <a:rPr lang="en-US" sz="2000" dirty="0" smtClean="0">
                <a:latin typeface="Andalus" pitchFamily="18" charset="-78"/>
                <a:cs typeface="Andalus" pitchFamily="18" charset="-78"/>
              </a:rPr>
              <a:t>ence,</a:t>
            </a:r>
            <a:r>
              <a:rPr lang="en-US" sz="2000" i="1" dirty="0" smtClean="0">
                <a:latin typeface="Andalus" pitchFamily="18" charset="-78"/>
                <a:cs typeface="Andalus" pitchFamily="18" charset="-78"/>
              </a:rPr>
              <a:t> </a:t>
            </a:r>
            <a:r>
              <a:rPr lang="en-US" sz="2000" i="1" dirty="0" err="1" smtClean="0">
                <a:latin typeface="Andalus" pitchFamily="18" charset="-78"/>
                <a:cs typeface="Andalus" pitchFamily="18" charset="-78"/>
              </a:rPr>
              <a:t>nλ</a:t>
            </a:r>
            <a:r>
              <a:rPr lang="en-US" sz="2000" dirty="0" smtClean="0">
                <a:latin typeface="Andalus" pitchFamily="18" charset="-78"/>
                <a:cs typeface="Andalus" pitchFamily="18" charset="-78"/>
              </a:rPr>
              <a:t>=2</a:t>
            </a:r>
            <a:r>
              <a:rPr lang="en-US" sz="2000" i="1" dirty="0" smtClean="0">
                <a:latin typeface="Andalus" pitchFamily="18" charset="-78"/>
                <a:cs typeface="Andalus" pitchFamily="18" charset="-78"/>
              </a:rPr>
              <a:t>AB</a:t>
            </a:r>
            <a:r>
              <a:rPr lang="en-US" sz="2000" dirty="0" smtClean="0">
                <a:latin typeface="Andalus" pitchFamily="18" charset="-78"/>
                <a:cs typeface="Andalus" pitchFamily="18" charset="-78"/>
              </a:rPr>
              <a:t>.....................(</a:t>
            </a:r>
            <a:r>
              <a:rPr lang="en-US" sz="2000" dirty="0">
                <a:latin typeface="Andalus" pitchFamily="18" charset="-78"/>
                <a:cs typeface="Andalus" pitchFamily="18" charset="-78"/>
              </a:rPr>
              <a:t>1)</a:t>
            </a:r>
            <a:r>
              <a:rPr lang="en-US" sz="2000" dirty="0" smtClean="0">
                <a:latin typeface="Andalus" pitchFamily="18" charset="-78"/>
                <a:cs typeface="Andalus" pitchFamily="18" charset="-78"/>
              </a:rPr>
              <a:t/>
            </a:r>
            <a:br>
              <a:rPr lang="en-US" sz="2000" dirty="0" smtClean="0">
                <a:latin typeface="Andalus" pitchFamily="18" charset="-78"/>
                <a:cs typeface="Andalus" pitchFamily="18" charset="-78"/>
              </a:rPr>
            </a:br>
            <a:r>
              <a:rPr lang="en-US" sz="2000" dirty="0">
                <a:latin typeface="Andalus" pitchFamily="18" charset="-78"/>
                <a:cs typeface="Andalus" pitchFamily="18" charset="-78"/>
              </a:rPr>
              <a:t>d is the hypotenuse of the right triangle </a:t>
            </a:r>
            <a:endParaRPr lang="en-US" sz="2000" dirty="0" smtClean="0">
              <a:latin typeface="Andalus" pitchFamily="18" charset="-78"/>
              <a:cs typeface="Andalus" pitchFamily="18" charset="-78"/>
            </a:endParaRPr>
          </a:p>
          <a:p>
            <a:r>
              <a:rPr lang="en-US" sz="2000" dirty="0" err="1" smtClean="0">
                <a:latin typeface="Andalus" pitchFamily="18" charset="-78"/>
                <a:cs typeface="Andalus" pitchFamily="18" charset="-78"/>
              </a:rPr>
              <a:t>Abz</a:t>
            </a:r>
            <a:r>
              <a:rPr lang="en-US" sz="2000" dirty="0">
                <a:latin typeface="Andalus" pitchFamily="18" charset="-78"/>
                <a:cs typeface="Andalus" pitchFamily="18" charset="-78"/>
              </a:rPr>
              <a:t>. </a:t>
            </a:r>
            <a:r>
              <a:rPr lang="en-US" sz="2000" dirty="0" err="1">
                <a:latin typeface="Andalus" pitchFamily="18" charset="-78"/>
                <a:cs typeface="Andalus" pitchFamily="18" charset="-78"/>
              </a:rPr>
              <a:t>Ab</a:t>
            </a:r>
            <a:r>
              <a:rPr lang="en-US" sz="2000" dirty="0">
                <a:latin typeface="Andalus" pitchFamily="18" charset="-78"/>
                <a:cs typeface="Andalus" pitchFamily="18" charset="-78"/>
              </a:rPr>
              <a:t> is opposite to angle </a:t>
            </a:r>
            <a:r>
              <a:rPr lang="en-US" sz="2000" i="1" dirty="0" smtClean="0">
                <a:latin typeface="Andalus" pitchFamily="18" charset="-78"/>
                <a:cs typeface="Andalus" pitchFamily="18" charset="-78"/>
              </a:rPr>
              <a:t>θ</a:t>
            </a:r>
          </a:p>
          <a:p>
            <a:r>
              <a:rPr lang="en-US" sz="2000" dirty="0" smtClean="0">
                <a:latin typeface="Andalus" pitchFamily="18" charset="-78"/>
                <a:cs typeface="Andalus" pitchFamily="18" charset="-78"/>
              </a:rPr>
              <a:t/>
            </a:r>
            <a:br>
              <a:rPr lang="en-US" sz="2000" dirty="0" smtClean="0">
                <a:latin typeface="Andalus" pitchFamily="18" charset="-78"/>
                <a:cs typeface="Andalus" pitchFamily="18" charset="-78"/>
              </a:rPr>
            </a:br>
            <a:r>
              <a:rPr lang="en-US" sz="2000" i="1" dirty="0" smtClean="0">
                <a:latin typeface="Andalus" pitchFamily="18" charset="-78"/>
                <a:cs typeface="Andalus" pitchFamily="18" charset="-78"/>
              </a:rPr>
              <a:t>AB</a:t>
            </a:r>
            <a:r>
              <a:rPr lang="en-US" sz="2000" dirty="0" smtClean="0">
                <a:latin typeface="Andalus" pitchFamily="18" charset="-78"/>
                <a:cs typeface="Andalus" pitchFamily="18" charset="-78"/>
              </a:rPr>
              <a:t>=</a:t>
            </a:r>
            <a:r>
              <a:rPr lang="en-US" sz="2000" i="1" dirty="0" err="1" smtClean="0">
                <a:latin typeface="Andalus" pitchFamily="18" charset="-78"/>
                <a:cs typeface="Andalus" pitchFamily="18" charset="-78"/>
              </a:rPr>
              <a:t>dsinθ</a:t>
            </a:r>
            <a:r>
              <a:rPr lang="en-US" sz="2000" dirty="0" smtClean="0">
                <a:latin typeface="Andalus" pitchFamily="18" charset="-78"/>
                <a:cs typeface="Andalus" pitchFamily="18" charset="-78"/>
              </a:rPr>
              <a:t>.................(</a:t>
            </a:r>
            <a:r>
              <a:rPr lang="en-US" sz="2000" dirty="0">
                <a:latin typeface="Andalus" pitchFamily="18" charset="-78"/>
                <a:cs typeface="Andalus" pitchFamily="18" charset="-78"/>
              </a:rPr>
              <a:t>2</a:t>
            </a:r>
            <a:r>
              <a:rPr lang="en-US" sz="2000" dirty="0" smtClean="0">
                <a:latin typeface="Andalus" pitchFamily="18" charset="-78"/>
                <a:cs typeface="Andalus" pitchFamily="18" charset="-78"/>
              </a:rPr>
              <a:t>)</a:t>
            </a:r>
          </a:p>
          <a:p>
            <a:r>
              <a:rPr lang="en-US" sz="2000" dirty="0" smtClean="0">
                <a:latin typeface="Andalus" pitchFamily="18" charset="-78"/>
                <a:cs typeface="Andalus" pitchFamily="18" charset="-78"/>
              </a:rPr>
              <a:t/>
            </a:r>
            <a:br>
              <a:rPr lang="en-US" sz="2000" dirty="0" smtClean="0">
                <a:latin typeface="Andalus" pitchFamily="18" charset="-78"/>
                <a:cs typeface="Andalus" pitchFamily="18" charset="-78"/>
              </a:rPr>
            </a:br>
            <a:r>
              <a:rPr lang="en-US" sz="2000" dirty="0">
                <a:latin typeface="Andalus" pitchFamily="18" charset="-78"/>
                <a:cs typeface="Andalus" pitchFamily="18" charset="-78"/>
              </a:rPr>
              <a:t>Substitute equation (2) in equation (1</a:t>
            </a:r>
            <a:r>
              <a:rPr lang="en-US" sz="2000" dirty="0" smtClean="0">
                <a:latin typeface="Andalus" pitchFamily="18" charset="-78"/>
                <a:cs typeface="Andalus" pitchFamily="18" charset="-78"/>
              </a:rPr>
              <a:t>)</a:t>
            </a:r>
          </a:p>
          <a:p>
            <a:r>
              <a:rPr lang="en-US" sz="2000" dirty="0" smtClean="0">
                <a:latin typeface="Andalus" pitchFamily="18" charset="-78"/>
                <a:cs typeface="Andalus" pitchFamily="18" charset="-78"/>
              </a:rPr>
              <a:t>	</a:t>
            </a:r>
            <a:r>
              <a:rPr lang="en-US" sz="2400" dirty="0">
                <a:solidFill>
                  <a:srgbClr val="FFFF00"/>
                </a:solidFill>
                <a:latin typeface="Andalus" pitchFamily="18" charset="-78"/>
                <a:cs typeface="Andalus" pitchFamily="18" charset="-78"/>
              </a:rPr>
              <a:t> </a:t>
            </a:r>
            <a:r>
              <a:rPr lang="en-US" sz="2400" dirty="0" smtClean="0">
                <a:solidFill>
                  <a:srgbClr val="FFFF00"/>
                </a:solidFill>
                <a:latin typeface="Andalus" pitchFamily="18" charset="-78"/>
                <a:cs typeface="Andalus" pitchFamily="18" charset="-78"/>
              </a:rPr>
              <a:t>       </a:t>
            </a:r>
            <a:r>
              <a:rPr lang="en-US" sz="2400" i="1" dirty="0" err="1" smtClean="0">
                <a:solidFill>
                  <a:srgbClr val="FFFF00"/>
                </a:solidFill>
                <a:latin typeface="Andalus" pitchFamily="18" charset="-78"/>
                <a:cs typeface="Andalus" pitchFamily="18" charset="-78"/>
              </a:rPr>
              <a:t>nλ</a:t>
            </a:r>
            <a:r>
              <a:rPr lang="en-US" sz="2400" dirty="0" smtClean="0">
                <a:solidFill>
                  <a:srgbClr val="FFFF00"/>
                </a:solidFill>
                <a:latin typeface="Andalus" pitchFamily="18" charset="-78"/>
                <a:cs typeface="Andalus" pitchFamily="18" charset="-78"/>
              </a:rPr>
              <a:t>=2</a:t>
            </a:r>
            <a:r>
              <a:rPr lang="en-US" sz="2400" i="1" dirty="0" smtClean="0">
                <a:solidFill>
                  <a:srgbClr val="FFFF00"/>
                </a:solidFill>
                <a:latin typeface="Andalus" pitchFamily="18" charset="-78"/>
                <a:cs typeface="Andalus" pitchFamily="18" charset="-78"/>
              </a:rPr>
              <a:t>dsinθ</a:t>
            </a:r>
          </a:p>
          <a:p>
            <a:r>
              <a:rPr lang="en-US" sz="2000" dirty="0" smtClean="0">
                <a:latin typeface="Andalus" pitchFamily="18" charset="-78"/>
                <a:cs typeface="Andalus" pitchFamily="18" charset="-78"/>
              </a:rPr>
              <a:t>This </a:t>
            </a:r>
            <a:r>
              <a:rPr lang="en-US" sz="2000" dirty="0">
                <a:latin typeface="Andalus" pitchFamily="18" charset="-78"/>
                <a:cs typeface="Andalus" pitchFamily="18" charset="-78"/>
              </a:rPr>
              <a:t>is equation for Bragg's law</a:t>
            </a:r>
          </a:p>
        </p:txBody>
      </p:sp>
      <p:sp>
        <p:nvSpPr>
          <p:cNvPr id="82946" name="AutoShape 2" descr="solu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947" name="Picture 3"/>
          <p:cNvPicPr>
            <a:picLocks noChangeAspect="1" noChangeArrowheads="1"/>
          </p:cNvPicPr>
          <p:nvPr/>
        </p:nvPicPr>
        <p:blipFill>
          <a:blip r:embed="rId2"/>
          <a:srcRect/>
          <a:stretch>
            <a:fillRect/>
          </a:stretch>
        </p:blipFill>
        <p:spPr bwMode="auto">
          <a:xfrm>
            <a:off x="4724400" y="2362200"/>
            <a:ext cx="4197370" cy="381952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228600" y="1143000"/>
            <a:ext cx="8686800" cy="488734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228600" y="1066800"/>
            <a:ext cx="8686800" cy="488734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228600" y="1219200"/>
            <a:ext cx="8686800" cy="488734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228600" y="1066800"/>
            <a:ext cx="8686800" cy="488734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228600" y="1066800"/>
            <a:ext cx="8686800" cy="488734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228600" y="1143000"/>
            <a:ext cx="8686800" cy="488734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28343"/>
            <a:ext cx="8458200" cy="5693866"/>
          </a:xfrm>
          <a:prstGeom prst="rect">
            <a:avLst/>
          </a:prstGeom>
        </p:spPr>
        <p:txBody>
          <a:bodyPr wrap="square">
            <a:spAutoFit/>
          </a:bodyPr>
          <a:lstStyle/>
          <a:p>
            <a:pPr algn="just"/>
            <a:r>
              <a:rPr lang="en-US" sz="2600" dirty="0">
                <a:latin typeface="Andalus" pitchFamily="18" charset="-78"/>
                <a:cs typeface="Andalus" pitchFamily="18" charset="-78"/>
              </a:rPr>
              <a:t>The Laue method is mainly used to determine the orientation of large single crystals. White radiation is reflected from, or transmitted through, a fixed crystal</a:t>
            </a:r>
            <a:r>
              <a:rPr lang="en-US" sz="2600" dirty="0" smtClean="0">
                <a:latin typeface="Andalus" pitchFamily="18" charset="-78"/>
                <a:cs typeface="Andalus" pitchFamily="18" charset="-78"/>
              </a:rPr>
              <a:t>.</a:t>
            </a:r>
          </a:p>
          <a:p>
            <a:pPr algn="just"/>
            <a:endParaRPr lang="en-US" sz="2600" dirty="0">
              <a:latin typeface="Andalus" pitchFamily="18" charset="-78"/>
              <a:cs typeface="Andalus" pitchFamily="18" charset="-78"/>
            </a:endParaRPr>
          </a:p>
          <a:p>
            <a:pPr algn="just"/>
            <a:r>
              <a:rPr lang="en-US" sz="2600" dirty="0" smtClean="0">
                <a:solidFill>
                  <a:srgbClr val="FFFF00"/>
                </a:solidFill>
                <a:latin typeface="Andalus" pitchFamily="18" charset="-78"/>
                <a:cs typeface="Andalus" pitchFamily="18" charset="-78"/>
              </a:rPr>
              <a:t>The diffracted beams form arrays of spots, that lie on curves on the film. The Bragg angle is fixed for every set of planes in the crystal. Each set of planes picks out and diffracts the particular wavelength from the white radiation that satisfies the Bragg law for the values of </a:t>
            </a:r>
            <a:r>
              <a:rPr lang="en-US" sz="2600" i="1" dirty="0" smtClean="0">
                <a:solidFill>
                  <a:srgbClr val="FFFF00"/>
                </a:solidFill>
                <a:latin typeface="Andalus" pitchFamily="18" charset="-78"/>
                <a:cs typeface="Andalus" pitchFamily="18" charset="-78"/>
              </a:rPr>
              <a:t>d</a:t>
            </a:r>
            <a:r>
              <a:rPr lang="en-US" sz="2600" dirty="0" smtClean="0">
                <a:solidFill>
                  <a:srgbClr val="FFFF00"/>
                </a:solidFill>
                <a:latin typeface="Andalus" pitchFamily="18" charset="-78"/>
                <a:cs typeface="Andalus" pitchFamily="18" charset="-78"/>
              </a:rPr>
              <a:t> and q involved. Each curve therefore corresponds to a different wavelength. The spots lying on any </a:t>
            </a:r>
            <a:r>
              <a:rPr lang="en-US" sz="2600" dirty="0">
                <a:solidFill>
                  <a:srgbClr val="FFFF00"/>
                </a:solidFill>
                <a:latin typeface="Andalus" pitchFamily="18" charset="-78"/>
                <a:cs typeface="Andalus" pitchFamily="18" charset="-78"/>
              </a:rPr>
              <a:t>one curve are reflections from planes belonging to one </a:t>
            </a:r>
            <a:r>
              <a:rPr lang="en-US" sz="2600" dirty="0" smtClean="0">
                <a:solidFill>
                  <a:srgbClr val="FFFF00"/>
                </a:solidFill>
                <a:latin typeface="Andalus" pitchFamily="18" charset="-78"/>
                <a:cs typeface="Andalus" pitchFamily="18" charset="-78"/>
              </a:rPr>
              <a:t>zone. Laue </a:t>
            </a:r>
            <a:r>
              <a:rPr lang="en-US" sz="2600" dirty="0">
                <a:solidFill>
                  <a:srgbClr val="FFFF00"/>
                </a:solidFill>
                <a:latin typeface="Andalus" pitchFamily="18" charset="-78"/>
                <a:cs typeface="Andalus" pitchFamily="18" charset="-78"/>
              </a:rPr>
              <a:t>reflections from planes of the same zone all lie on the surface of an imaginary cone whose axis is the zone axis</a:t>
            </a:r>
            <a:r>
              <a:rPr lang="en-US" sz="2600" dirty="0" smtClean="0">
                <a:solidFill>
                  <a:srgbClr val="FFFF00"/>
                </a:solidFill>
                <a:latin typeface="Andalus" pitchFamily="18" charset="-78"/>
                <a:cs typeface="Andalus" pitchFamily="18" charset="-78"/>
              </a:rPr>
              <a:t>.</a:t>
            </a:r>
            <a:endParaRPr lang="en-US" sz="2600" dirty="0">
              <a:solidFill>
                <a:srgbClr val="FFFF00"/>
              </a:solidFill>
              <a:latin typeface="Andalus" pitchFamily="18" charset="-78"/>
              <a:cs typeface="Andalus" pitchFamily="18" charset="-78"/>
            </a:endParaRPr>
          </a:p>
        </p:txBody>
      </p:sp>
      <p:sp>
        <p:nvSpPr>
          <p:cNvPr id="3" name="Rectangle 2"/>
          <p:cNvSpPr/>
          <p:nvPr/>
        </p:nvSpPr>
        <p:spPr>
          <a:xfrm>
            <a:off x="2743200" y="304800"/>
            <a:ext cx="3934539" cy="707886"/>
          </a:xfrm>
          <a:prstGeom prst="rect">
            <a:avLst/>
          </a:prstGeom>
        </p:spPr>
        <p:txBody>
          <a:bodyPr wrap="none">
            <a:spAutoFit/>
          </a:bodyPr>
          <a:lstStyle/>
          <a:p>
            <a:r>
              <a:rPr lang="en-US" sz="4000" b="1" dirty="0" smtClean="0">
                <a:solidFill>
                  <a:schemeClr val="tx2">
                    <a:lumMod val="90000"/>
                  </a:schemeClr>
                </a:solidFill>
                <a:latin typeface="Andalus" pitchFamily="18" charset="-78"/>
                <a:cs typeface="Andalus" pitchFamily="18" charset="-78"/>
              </a:rPr>
              <a:t>The Laue method </a:t>
            </a:r>
            <a:endParaRPr lang="en-US" sz="4000" b="1" dirty="0">
              <a:solidFill>
                <a:schemeClr val="tx2">
                  <a:lumMod val="90000"/>
                </a:schemeClr>
              </a:solidFill>
              <a:latin typeface="Andalus" pitchFamily="18" charset="-78"/>
              <a:cs typeface="Andalus" pitchFamily="18" charset="-7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8153400" cy="3108543"/>
          </a:xfrm>
          <a:prstGeom prst="rect">
            <a:avLst/>
          </a:prstGeom>
        </p:spPr>
        <p:txBody>
          <a:bodyPr wrap="square">
            <a:spAutoFit/>
          </a:bodyPr>
          <a:lstStyle/>
          <a:p>
            <a:pPr algn="just"/>
            <a:r>
              <a:rPr lang="en-US" sz="2800" b="1" u="sng" dirty="0" smtClean="0">
                <a:latin typeface="Andalus" pitchFamily="18" charset="-78"/>
                <a:cs typeface="Andalus" pitchFamily="18" charset="-78"/>
              </a:rPr>
              <a:t>There are two practical variants of the Laue method,</a:t>
            </a:r>
            <a:r>
              <a:rPr lang="en-US" sz="2800" dirty="0" smtClean="0">
                <a:latin typeface="Andalus" pitchFamily="18" charset="-78"/>
                <a:cs typeface="Andalus" pitchFamily="18" charset="-78"/>
              </a:rPr>
              <a:t> </a:t>
            </a:r>
          </a:p>
          <a:p>
            <a:pPr algn="just"/>
            <a:endParaRPr lang="en-US" sz="2800" dirty="0" smtClean="0">
              <a:latin typeface="Andalus" pitchFamily="18" charset="-78"/>
              <a:cs typeface="Andalus" pitchFamily="18" charset="-78"/>
            </a:endParaRPr>
          </a:p>
          <a:p>
            <a:pPr algn="just"/>
            <a:endParaRPr lang="en-US" sz="2800" dirty="0" smtClean="0">
              <a:latin typeface="Andalus" pitchFamily="18" charset="-78"/>
              <a:cs typeface="Andalus" pitchFamily="18" charset="-78"/>
            </a:endParaRPr>
          </a:p>
          <a:p>
            <a:pPr algn="just"/>
            <a:endParaRPr lang="en-US" sz="2800" dirty="0">
              <a:latin typeface="Andalus" pitchFamily="18" charset="-78"/>
              <a:cs typeface="Andalus" pitchFamily="18" charset="-78"/>
            </a:endParaRPr>
          </a:p>
          <a:p>
            <a:pPr algn="just">
              <a:buFont typeface="Wingdings" pitchFamily="2" charset="2"/>
              <a:buChar char="Ø"/>
            </a:pPr>
            <a:r>
              <a:rPr lang="en-US" sz="2800" dirty="0" smtClean="0">
                <a:latin typeface="Andalus" pitchFamily="18" charset="-78"/>
                <a:cs typeface="Andalus" pitchFamily="18" charset="-78"/>
              </a:rPr>
              <a:t>The </a:t>
            </a:r>
            <a:r>
              <a:rPr lang="en-US" sz="2800" dirty="0">
                <a:latin typeface="Andalus" pitchFamily="18" charset="-78"/>
                <a:cs typeface="Andalus" pitchFamily="18" charset="-78"/>
              </a:rPr>
              <a:t>back-reflection and </a:t>
            </a:r>
            <a:endParaRPr lang="en-US" sz="2800" dirty="0" smtClean="0">
              <a:latin typeface="Andalus" pitchFamily="18" charset="-78"/>
              <a:cs typeface="Andalus" pitchFamily="18" charset="-78"/>
            </a:endParaRPr>
          </a:p>
          <a:p>
            <a:pPr algn="just">
              <a:buFont typeface="Wingdings" pitchFamily="2" charset="2"/>
              <a:buChar char="Ø"/>
            </a:pPr>
            <a:endParaRPr lang="en-US" sz="2800" dirty="0" smtClean="0">
              <a:latin typeface="Andalus" pitchFamily="18" charset="-78"/>
              <a:cs typeface="Andalus" pitchFamily="18" charset="-78"/>
            </a:endParaRPr>
          </a:p>
          <a:p>
            <a:pPr algn="just">
              <a:buFont typeface="Wingdings" pitchFamily="2" charset="2"/>
              <a:buChar char="Ø"/>
            </a:pPr>
            <a:r>
              <a:rPr lang="en-US" sz="2800" dirty="0" smtClean="0">
                <a:latin typeface="Andalus" pitchFamily="18" charset="-78"/>
                <a:cs typeface="Andalus" pitchFamily="18" charset="-78"/>
              </a:rPr>
              <a:t>The </a:t>
            </a:r>
            <a:r>
              <a:rPr lang="en-US" sz="2800" dirty="0">
                <a:latin typeface="Andalus" pitchFamily="18" charset="-78"/>
                <a:cs typeface="Andalus" pitchFamily="18" charset="-78"/>
              </a:rPr>
              <a:t>transmission Laue method.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01000" cy="2677656"/>
          </a:xfrm>
          <a:prstGeom prst="rect">
            <a:avLst/>
          </a:prstGeom>
        </p:spPr>
        <p:txBody>
          <a:bodyPr wrap="square">
            <a:spAutoFit/>
          </a:bodyPr>
          <a:lstStyle/>
          <a:p>
            <a:pPr algn="just"/>
            <a:r>
              <a:rPr lang="en-US" sz="2400" b="1" dirty="0">
                <a:latin typeface="Andalus" pitchFamily="18" charset="-78"/>
                <a:cs typeface="Andalus" pitchFamily="18" charset="-78"/>
              </a:rPr>
              <a:t>Back-reflection Laue</a:t>
            </a:r>
          </a:p>
          <a:p>
            <a:pPr algn="just"/>
            <a:r>
              <a:rPr lang="en-US" sz="2400" dirty="0">
                <a:latin typeface="Andalus" pitchFamily="18" charset="-78"/>
                <a:cs typeface="Andalus" pitchFamily="18" charset="-78"/>
              </a:rPr>
              <a:t>In the back-reflection method, the film is placed </a:t>
            </a:r>
            <a:r>
              <a:rPr lang="en-US" sz="2400" b="1" dirty="0">
                <a:latin typeface="Andalus" pitchFamily="18" charset="-78"/>
                <a:cs typeface="Andalus" pitchFamily="18" charset="-78"/>
              </a:rPr>
              <a:t>between</a:t>
            </a:r>
            <a:r>
              <a:rPr lang="en-US" sz="2400" dirty="0">
                <a:latin typeface="Andalus" pitchFamily="18" charset="-78"/>
                <a:cs typeface="Andalus" pitchFamily="18" charset="-78"/>
              </a:rPr>
              <a:t> the x-ray source and the crystal. The beams which are diffracted in a backward direction are recorded.</a:t>
            </a:r>
          </a:p>
          <a:p>
            <a:pPr algn="just"/>
            <a:r>
              <a:rPr lang="en-US" sz="2400" dirty="0">
                <a:latin typeface="Andalus" pitchFamily="18" charset="-78"/>
                <a:cs typeface="Andalus" pitchFamily="18" charset="-78"/>
              </a:rPr>
              <a:t>One side of the cone of Laue reflections is defined by the transmitted beam. The film intersects the cone, with the diffraction spots generally lying on an hyperbola.</a:t>
            </a:r>
          </a:p>
        </p:txBody>
      </p:sp>
      <p:pic>
        <p:nvPicPr>
          <p:cNvPr id="61442" name="Picture 2" descr="lauemethodreflected.jpg (9767 bytes)"/>
          <p:cNvPicPr>
            <a:picLocks noChangeAspect="1" noChangeArrowheads="1"/>
          </p:cNvPicPr>
          <p:nvPr/>
        </p:nvPicPr>
        <p:blipFill>
          <a:blip r:embed="rId2"/>
          <a:srcRect/>
          <a:stretch>
            <a:fillRect/>
          </a:stretch>
        </p:blipFill>
        <p:spPr bwMode="auto">
          <a:xfrm>
            <a:off x="2514600" y="3188035"/>
            <a:ext cx="4191000" cy="328896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600" y="1066800"/>
            <a:ext cx="8686800" cy="4887339"/>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229600" cy="2677656"/>
          </a:xfrm>
          <a:prstGeom prst="rect">
            <a:avLst/>
          </a:prstGeom>
        </p:spPr>
        <p:txBody>
          <a:bodyPr wrap="square">
            <a:spAutoFit/>
          </a:bodyPr>
          <a:lstStyle/>
          <a:p>
            <a:pPr algn="just"/>
            <a:r>
              <a:rPr lang="en-US" sz="2400" b="1" dirty="0">
                <a:latin typeface="Andalus" pitchFamily="18" charset="-78"/>
                <a:cs typeface="Andalus" pitchFamily="18" charset="-78"/>
              </a:rPr>
              <a:t>Transmission Laue</a:t>
            </a:r>
          </a:p>
          <a:p>
            <a:pPr algn="just"/>
            <a:r>
              <a:rPr lang="en-US" sz="2400" dirty="0">
                <a:latin typeface="Andalus" pitchFamily="18" charset="-78"/>
                <a:cs typeface="Andalus" pitchFamily="18" charset="-78"/>
              </a:rPr>
              <a:t>In the transmission Laue method, the film is placed behind the crystal to record beams which are transmitted through the crystal.</a:t>
            </a:r>
          </a:p>
          <a:p>
            <a:pPr algn="just"/>
            <a:r>
              <a:rPr lang="en-US" sz="2400" dirty="0">
                <a:latin typeface="Andalus" pitchFamily="18" charset="-78"/>
                <a:cs typeface="Andalus" pitchFamily="18" charset="-78"/>
              </a:rPr>
              <a:t>One side of the cone of Laue reflections is defined by the transmitted beam. The film intersects the cone, with the diffraction spots generally lying on an ellipse.</a:t>
            </a:r>
          </a:p>
        </p:txBody>
      </p:sp>
      <p:pic>
        <p:nvPicPr>
          <p:cNvPr id="81922" name="Picture 2" descr="lauemethod.jpg (11030 bytes)"/>
          <p:cNvPicPr>
            <a:picLocks noChangeAspect="1" noChangeArrowheads="1"/>
          </p:cNvPicPr>
          <p:nvPr/>
        </p:nvPicPr>
        <p:blipFill>
          <a:blip r:embed="rId2"/>
          <a:srcRect/>
          <a:stretch>
            <a:fillRect/>
          </a:stretch>
        </p:blipFill>
        <p:spPr bwMode="auto">
          <a:xfrm>
            <a:off x="2743200" y="3427232"/>
            <a:ext cx="3886200" cy="304976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7620000" cy="4154984"/>
          </a:xfrm>
          <a:prstGeom prst="rect">
            <a:avLst/>
          </a:prstGeom>
        </p:spPr>
        <p:txBody>
          <a:bodyPr wrap="square">
            <a:spAutoFit/>
          </a:bodyPr>
          <a:lstStyle/>
          <a:p>
            <a:pPr algn="just"/>
            <a:r>
              <a:rPr lang="en-US" sz="2400" b="1" dirty="0">
                <a:latin typeface="Andalus" pitchFamily="18" charset="-78"/>
                <a:cs typeface="Andalus" pitchFamily="18" charset="-78"/>
              </a:rPr>
              <a:t>Crystal orientation is determined from the position of the spots. </a:t>
            </a:r>
            <a:r>
              <a:rPr lang="en-US" sz="2400" dirty="0">
                <a:latin typeface="Andalus" pitchFamily="18" charset="-78"/>
                <a:cs typeface="Andalus" pitchFamily="18" charset="-78"/>
              </a:rPr>
              <a:t>Each spot can be indexed, i.e. attributed to a particular plane, using special charts. The </a:t>
            </a:r>
            <a:r>
              <a:rPr lang="en-US" sz="2400" dirty="0" err="1">
                <a:latin typeface="Andalus" pitchFamily="18" charset="-78"/>
                <a:cs typeface="Andalus" pitchFamily="18" charset="-78"/>
              </a:rPr>
              <a:t>Greninger</a:t>
            </a:r>
            <a:r>
              <a:rPr lang="en-US" sz="2400" dirty="0">
                <a:latin typeface="Andalus" pitchFamily="18" charset="-78"/>
                <a:cs typeface="Andalus" pitchFamily="18" charset="-78"/>
              </a:rPr>
              <a:t> chart is used for back-reflection patterns and the </a:t>
            </a:r>
            <a:r>
              <a:rPr lang="en-US" sz="2400" dirty="0" err="1">
                <a:latin typeface="Andalus" pitchFamily="18" charset="-78"/>
                <a:cs typeface="Andalus" pitchFamily="18" charset="-78"/>
              </a:rPr>
              <a:t>Leonhardt</a:t>
            </a:r>
            <a:r>
              <a:rPr lang="en-US" sz="2400" dirty="0">
                <a:latin typeface="Andalus" pitchFamily="18" charset="-78"/>
                <a:cs typeface="Andalus" pitchFamily="18" charset="-78"/>
              </a:rPr>
              <a:t> chart for transmission patterns</a:t>
            </a:r>
            <a:r>
              <a:rPr lang="en-US" sz="2400" dirty="0" smtClean="0">
                <a:latin typeface="Andalus" pitchFamily="18" charset="-78"/>
                <a:cs typeface="Andalus" pitchFamily="18" charset="-78"/>
              </a:rPr>
              <a:t>.</a:t>
            </a:r>
          </a:p>
          <a:p>
            <a:pPr algn="just"/>
            <a:endParaRPr lang="en-US" sz="2400" dirty="0" smtClean="0">
              <a:latin typeface="Andalus" pitchFamily="18" charset="-78"/>
              <a:cs typeface="Andalus" pitchFamily="18" charset="-78"/>
            </a:endParaRPr>
          </a:p>
          <a:p>
            <a:pPr algn="just"/>
            <a:endParaRPr lang="en-US" sz="2400" dirty="0">
              <a:latin typeface="Andalus" pitchFamily="18" charset="-78"/>
              <a:cs typeface="Andalus" pitchFamily="18" charset="-78"/>
            </a:endParaRPr>
          </a:p>
          <a:p>
            <a:pPr algn="just"/>
            <a:r>
              <a:rPr lang="en-US" sz="2400" dirty="0">
                <a:latin typeface="Andalus" pitchFamily="18" charset="-78"/>
                <a:cs typeface="Andalus" pitchFamily="18" charset="-78"/>
              </a:rPr>
              <a:t>The Laue technique can also be used to assess </a:t>
            </a:r>
            <a:r>
              <a:rPr lang="en-US" sz="2400" b="1" dirty="0">
                <a:latin typeface="Andalus" pitchFamily="18" charset="-78"/>
                <a:cs typeface="Andalus" pitchFamily="18" charset="-78"/>
              </a:rPr>
              <a:t>crystal perfection from the size and shape of the spots.</a:t>
            </a:r>
            <a:r>
              <a:rPr lang="en-US" sz="2400" dirty="0">
                <a:latin typeface="Andalus" pitchFamily="18" charset="-78"/>
                <a:cs typeface="Andalus" pitchFamily="18" charset="-78"/>
              </a:rPr>
              <a:t> If the crystal has been bent or twisted in anyway, the spots become distorted and smeared out.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228600" y="914400"/>
            <a:ext cx="8686800" cy="488734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228600" y="1132460"/>
            <a:ext cx="8686800" cy="488734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228600" y="1219200"/>
            <a:ext cx="8686800" cy="488734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228600" y="1066800"/>
            <a:ext cx="8686800" cy="488734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228600" y="1143000"/>
            <a:ext cx="8686800" cy="488734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228600" y="1066800"/>
            <a:ext cx="8686800" cy="4887340"/>
          </a:xfrm>
          <a:prstGeom prst="rect">
            <a:avLst/>
          </a:prstGeom>
          <a:noFill/>
          <a:ln w="9525">
            <a:noFill/>
            <a:miter lim="800000"/>
            <a:headEnd/>
            <a:tailEnd/>
          </a:ln>
          <a:effectLst/>
        </p:spPr>
      </p:pic>
      <p:sp>
        <p:nvSpPr>
          <p:cNvPr id="40964" name="AutoShape 4" descr="https://nptel.ac.in/content/storage2/courses/104103071/module1/lec1/images/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52400" y="5955268"/>
            <a:ext cx="8839200" cy="369332"/>
          </a:xfrm>
          <a:prstGeom prst="rect">
            <a:avLst/>
          </a:prstGeom>
        </p:spPr>
        <p:txBody>
          <a:bodyPr wrap="square">
            <a:spAutoFit/>
          </a:bodyPr>
          <a:lstStyle/>
          <a:p>
            <a:r>
              <a:rPr lang="en-US" b="1" u="sng" dirty="0" smtClean="0"/>
              <a:t>Note:</a:t>
            </a:r>
            <a:r>
              <a:rPr lang="en-US" dirty="0" smtClean="0"/>
              <a:t> Many </a:t>
            </a:r>
            <a:r>
              <a:rPr lang="en-US" dirty="0"/>
              <a:t>salts and oxides have this structure, e.g. </a:t>
            </a:r>
            <a:r>
              <a:rPr lang="en-US" b="1" dirty="0" err="1"/>
              <a:t>KCl</a:t>
            </a:r>
            <a:r>
              <a:rPr lang="en-US" dirty="0"/>
              <a:t>, </a:t>
            </a:r>
            <a:r>
              <a:rPr lang="en-US" b="1" dirty="0" err="1"/>
              <a:t>AgBr</a:t>
            </a:r>
            <a:r>
              <a:rPr lang="en-US" dirty="0"/>
              <a:t>, </a:t>
            </a:r>
            <a:r>
              <a:rPr lang="en-US" b="1" dirty="0" err="1" smtClean="0"/>
              <a:t>KBr</a:t>
            </a:r>
            <a:r>
              <a:rPr lang="en-US" b="1" dirty="0" smtClean="0"/>
              <a:t>, </a:t>
            </a:r>
            <a:r>
              <a:rPr lang="en-US" b="1" dirty="0" err="1" smtClean="0"/>
              <a:t>PbS</a:t>
            </a:r>
            <a:r>
              <a:rPr lang="en-US" b="1" dirty="0" smtClean="0"/>
              <a:t>, </a:t>
            </a:r>
            <a:r>
              <a:rPr lang="en-US" b="1" dirty="0" err="1" smtClean="0"/>
              <a:t>MgO</a:t>
            </a:r>
            <a:r>
              <a:rPr lang="en-US" b="1" dirty="0" smtClean="0"/>
              <a:t>, </a:t>
            </a:r>
            <a:r>
              <a:rPr lang="en-US" b="1" dirty="0" err="1" smtClean="0"/>
              <a:t>FeO</a:t>
            </a:r>
            <a:r>
              <a:rPr lang="en-US" b="1" dirty="0" smtClean="0"/>
              <a:t>, etc.</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228600" y="1066800"/>
            <a:ext cx="8686800" cy="488734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228600" y="990600"/>
            <a:ext cx="8686800" cy="488734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28600" y="1143000"/>
            <a:ext cx="8686800" cy="4887339"/>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228600" y="1219200"/>
            <a:ext cx="8686800" cy="488734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228600" y="1143000"/>
            <a:ext cx="8686800" cy="488734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228600" y="1295400"/>
            <a:ext cx="8686800" cy="488734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228600" y="1143000"/>
            <a:ext cx="8686800" cy="488734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228600" y="1143000"/>
            <a:ext cx="8686800" cy="488734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228600" y="1219200"/>
            <a:ext cx="8686800" cy="488734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228600" y="1066800"/>
            <a:ext cx="8686800" cy="488734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228600" y="990600"/>
            <a:ext cx="8686800" cy="488734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228600" y="1143000"/>
            <a:ext cx="8686800" cy="488734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228600" y="1219200"/>
            <a:ext cx="8686800" cy="488734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28600" y="1066800"/>
            <a:ext cx="8686800" cy="4887339"/>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304800" y="1066800"/>
            <a:ext cx="8686800" cy="488734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228600" y="1066800"/>
            <a:ext cx="8686800" cy="488734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228600" y="1219200"/>
            <a:ext cx="8686800" cy="488734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228600" y="1143000"/>
            <a:ext cx="8686800" cy="488734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228600" y="1066800"/>
            <a:ext cx="8686800" cy="488734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228600" y="1295400"/>
            <a:ext cx="8686800" cy="488734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228600" y="1219200"/>
            <a:ext cx="8686800" cy="4887340"/>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omic Cartoon Thank You PPT Backgrounds (Dengan gambar ..."/>
          <p:cNvPicPr>
            <a:picLocks noChangeAspect="1" noChangeArrowheads="1"/>
          </p:cNvPicPr>
          <p:nvPr/>
        </p:nvPicPr>
        <p:blipFill>
          <a:blip r:embed="rId2"/>
          <a:srcRect/>
          <a:stretch>
            <a:fillRect/>
          </a:stretch>
        </p:blipFill>
        <p:spPr bwMode="auto">
          <a:xfrm>
            <a:off x="1066800" y="762000"/>
            <a:ext cx="7391400" cy="55435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04800" y="1143000"/>
            <a:ext cx="8686800" cy="488733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457200" y="1066800"/>
            <a:ext cx="8229600" cy="4630111"/>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57200" y="1219200"/>
            <a:ext cx="8229600" cy="4630111"/>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96</TotalTime>
  <Words>342</Words>
  <Application>Microsoft Office PowerPoint</Application>
  <PresentationFormat>On-screen Show (4:3)</PresentationFormat>
  <Paragraphs>48</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3</cp:revision>
  <dcterms:created xsi:type="dcterms:W3CDTF">2020-04-19T16:42:19Z</dcterms:created>
  <dcterms:modified xsi:type="dcterms:W3CDTF">2020-04-19T18:18:27Z</dcterms:modified>
</cp:coreProperties>
</file>