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60" r:id="rId5"/>
    <p:sldId id="266" r:id="rId6"/>
    <p:sldId id="280" r:id="rId7"/>
    <p:sldId id="269" r:id="rId8"/>
    <p:sldId id="275" r:id="rId9"/>
    <p:sldId id="278" r:id="rId10"/>
    <p:sldId id="281" r:id="rId11"/>
    <p:sldId id="277" r:id="rId12"/>
    <p:sldId id="284" r:id="rId13"/>
    <p:sldId id="276" r:id="rId14"/>
    <p:sldId id="274" r:id="rId15"/>
    <p:sldId id="285" r:id="rId16"/>
    <p:sldId id="28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0C95D1-BF59-461C-8F64-48A42204D871}"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A83027-3A4D-4005-9A57-B493039BDC4B}" type="slidenum">
              <a:rPr lang="en-IN" smtClean="0"/>
              <a:t>‹#›</a:t>
            </a:fld>
            <a:endParaRPr lang="en-IN"/>
          </a:p>
        </p:txBody>
      </p:sp>
    </p:spTree>
    <p:extLst>
      <p:ext uri="{BB962C8B-B14F-4D97-AF65-F5344CB8AC3E}">
        <p14:creationId xmlns:p14="http://schemas.microsoft.com/office/powerpoint/2010/main" val="43844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0C95D1-BF59-461C-8F64-48A42204D871}"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A83027-3A4D-4005-9A57-B493039BDC4B}" type="slidenum">
              <a:rPr lang="en-IN" smtClean="0"/>
              <a:t>‹#›</a:t>
            </a:fld>
            <a:endParaRPr lang="en-IN"/>
          </a:p>
        </p:txBody>
      </p:sp>
    </p:spTree>
    <p:extLst>
      <p:ext uri="{BB962C8B-B14F-4D97-AF65-F5344CB8AC3E}">
        <p14:creationId xmlns:p14="http://schemas.microsoft.com/office/powerpoint/2010/main" val="249091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0C95D1-BF59-461C-8F64-48A42204D871}"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A83027-3A4D-4005-9A57-B493039BDC4B}"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23527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0C95D1-BF59-461C-8F64-48A42204D871}"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A83027-3A4D-4005-9A57-B493039BDC4B}" type="slidenum">
              <a:rPr lang="en-IN" smtClean="0"/>
              <a:t>‹#›</a:t>
            </a:fld>
            <a:endParaRPr lang="en-IN"/>
          </a:p>
        </p:txBody>
      </p:sp>
    </p:spTree>
    <p:extLst>
      <p:ext uri="{BB962C8B-B14F-4D97-AF65-F5344CB8AC3E}">
        <p14:creationId xmlns:p14="http://schemas.microsoft.com/office/powerpoint/2010/main" val="2814708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0C95D1-BF59-461C-8F64-48A42204D871}"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A83027-3A4D-4005-9A57-B493039BDC4B}"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8173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0C95D1-BF59-461C-8F64-48A42204D871}"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A83027-3A4D-4005-9A57-B493039BDC4B}" type="slidenum">
              <a:rPr lang="en-IN" smtClean="0"/>
              <a:t>‹#›</a:t>
            </a:fld>
            <a:endParaRPr lang="en-IN"/>
          </a:p>
        </p:txBody>
      </p:sp>
    </p:spTree>
    <p:extLst>
      <p:ext uri="{BB962C8B-B14F-4D97-AF65-F5344CB8AC3E}">
        <p14:creationId xmlns:p14="http://schemas.microsoft.com/office/powerpoint/2010/main" val="1062452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0C95D1-BF59-461C-8F64-48A42204D871}"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A83027-3A4D-4005-9A57-B493039BDC4B}" type="slidenum">
              <a:rPr lang="en-IN" smtClean="0"/>
              <a:t>‹#›</a:t>
            </a:fld>
            <a:endParaRPr lang="en-IN"/>
          </a:p>
        </p:txBody>
      </p:sp>
    </p:spTree>
    <p:extLst>
      <p:ext uri="{BB962C8B-B14F-4D97-AF65-F5344CB8AC3E}">
        <p14:creationId xmlns:p14="http://schemas.microsoft.com/office/powerpoint/2010/main" val="3321218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0C95D1-BF59-461C-8F64-48A42204D871}"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A83027-3A4D-4005-9A57-B493039BDC4B}" type="slidenum">
              <a:rPr lang="en-IN" smtClean="0"/>
              <a:t>‹#›</a:t>
            </a:fld>
            <a:endParaRPr lang="en-IN"/>
          </a:p>
        </p:txBody>
      </p:sp>
    </p:spTree>
    <p:extLst>
      <p:ext uri="{BB962C8B-B14F-4D97-AF65-F5344CB8AC3E}">
        <p14:creationId xmlns:p14="http://schemas.microsoft.com/office/powerpoint/2010/main" val="72828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0C95D1-BF59-461C-8F64-48A42204D871}"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A83027-3A4D-4005-9A57-B493039BDC4B}" type="slidenum">
              <a:rPr lang="en-IN" smtClean="0"/>
              <a:t>‹#›</a:t>
            </a:fld>
            <a:endParaRPr lang="en-IN"/>
          </a:p>
        </p:txBody>
      </p:sp>
    </p:spTree>
    <p:extLst>
      <p:ext uri="{BB962C8B-B14F-4D97-AF65-F5344CB8AC3E}">
        <p14:creationId xmlns:p14="http://schemas.microsoft.com/office/powerpoint/2010/main" val="255977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0C95D1-BF59-461C-8F64-48A42204D871}" type="datetimeFigureOut">
              <a:rPr lang="en-IN" smtClean="0"/>
              <a:t>22-04-2020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A83027-3A4D-4005-9A57-B493039BDC4B}" type="slidenum">
              <a:rPr lang="en-IN" smtClean="0"/>
              <a:t>‹#›</a:t>
            </a:fld>
            <a:endParaRPr lang="en-IN"/>
          </a:p>
        </p:txBody>
      </p:sp>
    </p:spTree>
    <p:extLst>
      <p:ext uri="{BB962C8B-B14F-4D97-AF65-F5344CB8AC3E}">
        <p14:creationId xmlns:p14="http://schemas.microsoft.com/office/powerpoint/2010/main" val="233500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0C95D1-BF59-461C-8F64-48A42204D871}" type="datetimeFigureOut">
              <a:rPr lang="en-IN" smtClean="0"/>
              <a:t>22-04-2020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A83027-3A4D-4005-9A57-B493039BDC4B}" type="slidenum">
              <a:rPr lang="en-IN" smtClean="0"/>
              <a:t>‹#›</a:t>
            </a:fld>
            <a:endParaRPr lang="en-IN"/>
          </a:p>
        </p:txBody>
      </p:sp>
    </p:spTree>
    <p:extLst>
      <p:ext uri="{BB962C8B-B14F-4D97-AF65-F5344CB8AC3E}">
        <p14:creationId xmlns:p14="http://schemas.microsoft.com/office/powerpoint/2010/main" val="137831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0C95D1-BF59-461C-8F64-48A42204D871}" type="datetimeFigureOut">
              <a:rPr lang="en-IN" smtClean="0"/>
              <a:t>22-04-2020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6A83027-3A4D-4005-9A57-B493039BDC4B}" type="slidenum">
              <a:rPr lang="en-IN" smtClean="0"/>
              <a:t>‹#›</a:t>
            </a:fld>
            <a:endParaRPr lang="en-IN"/>
          </a:p>
        </p:txBody>
      </p:sp>
    </p:spTree>
    <p:extLst>
      <p:ext uri="{BB962C8B-B14F-4D97-AF65-F5344CB8AC3E}">
        <p14:creationId xmlns:p14="http://schemas.microsoft.com/office/powerpoint/2010/main" val="266783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0C95D1-BF59-461C-8F64-48A42204D871}" type="datetimeFigureOut">
              <a:rPr lang="en-IN" smtClean="0"/>
              <a:t>22-04-2020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6A83027-3A4D-4005-9A57-B493039BDC4B}" type="slidenum">
              <a:rPr lang="en-IN" smtClean="0"/>
              <a:t>‹#›</a:t>
            </a:fld>
            <a:endParaRPr lang="en-IN"/>
          </a:p>
        </p:txBody>
      </p:sp>
    </p:spTree>
    <p:extLst>
      <p:ext uri="{BB962C8B-B14F-4D97-AF65-F5344CB8AC3E}">
        <p14:creationId xmlns:p14="http://schemas.microsoft.com/office/powerpoint/2010/main" val="259659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95D1-BF59-461C-8F64-48A42204D871}" type="datetimeFigureOut">
              <a:rPr lang="en-IN" smtClean="0"/>
              <a:t>22-04-2020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6A83027-3A4D-4005-9A57-B493039BDC4B}" type="slidenum">
              <a:rPr lang="en-IN" smtClean="0"/>
              <a:t>‹#›</a:t>
            </a:fld>
            <a:endParaRPr lang="en-IN"/>
          </a:p>
        </p:txBody>
      </p:sp>
    </p:spTree>
    <p:extLst>
      <p:ext uri="{BB962C8B-B14F-4D97-AF65-F5344CB8AC3E}">
        <p14:creationId xmlns:p14="http://schemas.microsoft.com/office/powerpoint/2010/main" val="4195440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0C95D1-BF59-461C-8F64-48A42204D871}" type="datetimeFigureOut">
              <a:rPr lang="en-IN" smtClean="0"/>
              <a:t>22-04-2020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A83027-3A4D-4005-9A57-B493039BDC4B}" type="slidenum">
              <a:rPr lang="en-IN" smtClean="0"/>
              <a:t>‹#›</a:t>
            </a:fld>
            <a:endParaRPr lang="en-IN"/>
          </a:p>
        </p:txBody>
      </p:sp>
    </p:spTree>
    <p:extLst>
      <p:ext uri="{BB962C8B-B14F-4D97-AF65-F5344CB8AC3E}">
        <p14:creationId xmlns:p14="http://schemas.microsoft.com/office/powerpoint/2010/main" val="203415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0C95D1-BF59-461C-8F64-48A42204D871}" type="datetimeFigureOut">
              <a:rPr lang="en-IN" smtClean="0"/>
              <a:t>22-04-2020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A83027-3A4D-4005-9A57-B493039BDC4B}" type="slidenum">
              <a:rPr lang="en-IN" smtClean="0"/>
              <a:t>‹#›</a:t>
            </a:fld>
            <a:endParaRPr lang="en-IN"/>
          </a:p>
        </p:txBody>
      </p:sp>
    </p:spTree>
    <p:extLst>
      <p:ext uri="{BB962C8B-B14F-4D97-AF65-F5344CB8AC3E}">
        <p14:creationId xmlns:p14="http://schemas.microsoft.com/office/powerpoint/2010/main" val="122982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0C95D1-BF59-461C-8F64-48A42204D871}" type="datetimeFigureOut">
              <a:rPr lang="en-IN" smtClean="0"/>
              <a:t>22-04-2020</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6A83027-3A4D-4005-9A57-B493039BDC4B}" type="slidenum">
              <a:rPr lang="en-IN" smtClean="0"/>
              <a:t>‹#›</a:t>
            </a:fld>
            <a:endParaRPr lang="en-IN"/>
          </a:p>
        </p:txBody>
      </p:sp>
    </p:spTree>
    <p:extLst>
      <p:ext uri="{BB962C8B-B14F-4D97-AF65-F5344CB8AC3E}">
        <p14:creationId xmlns:p14="http://schemas.microsoft.com/office/powerpoint/2010/main" val="2191803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82D9CC-0D85-4994-8F32-B5F097C37B41}"/>
              </a:ext>
            </a:extLst>
          </p:cNvPr>
          <p:cNvPicPr>
            <a:picLocks noChangeAspect="1"/>
          </p:cNvPicPr>
          <p:nvPr/>
        </p:nvPicPr>
        <p:blipFill>
          <a:blip r:embed="rId2"/>
          <a:stretch>
            <a:fillRect/>
          </a:stretch>
        </p:blipFill>
        <p:spPr>
          <a:xfrm>
            <a:off x="1256344" y="1662799"/>
            <a:ext cx="7766936" cy="4776074"/>
          </a:xfrm>
          <a:prstGeom prst="rect">
            <a:avLst/>
          </a:prstGeom>
        </p:spPr>
      </p:pic>
      <p:sp>
        <p:nvSpPr>
          <p:cNvPr id="2" name="Title 1">
            <a:extLst>
              <a:ext uri="{FF2B5EF4-FFF2-40B4-BE49-F238E27FC236}">
                <a16:creationId xmlns:a16="http://schemas.microsoft.com/office/drawing/2014/main" id="{B1F82BAE-294B-46B8-9D24-1F14E36781F3}"/>
              </a:ext>
            </a:extLst>
          </p:cNvPr>
          <p:cNvSpPr>
            <a:spLocks noGrp="1"/>
          </p:cNvSpPr>
          <p:nvPr>
            <p:ph type="ctrTitle"/>
          </p:nvPr>
        </p:nvSpPr>
        <p:spPr>
          <a:xfrm>
            <a:off x="951722" y="998376"/>
            <a:ext cx="9121425" cy="1258128"/>
          </a:xfrm>
        </p:spPr>
        <p:txBody>
          <a:bodyPr/>
          <a:lstStyle/>
          <a:p>
            <a:pPr algn="l"/>
            <a:r>
              <a:rPr lang="en-US" b="1" dirty="0">
                <a:solidFill>
                  <a:srgbClr val="C00000"/>
                </a:solidFill>
              </a:rPr>
              <a:t>MODERN THEORY OF</a:t>
            </a:r>
            <a:endParaRPr lang="en-IN" b="1" dirty="0">
              <a:solidFill>
                <a:srgbClr val="C00000"/>
              </a:solidFill>
            </a:endParaRPr>
          </a:p>
        </p:txBody>
      </p:sp>
      <p:sp>
        <p:nvSpPr>
          <p:cNvPr id="3" name="Subtitle 2">
            <a:extLst>
              <a:ext uri="{FF2B5EF4-FFF2-40B4-BE49-F238E27FC236}">
                <a16:creationId xmlns:a16="http://schemas.microsoft.com/office/drawing/2014/main" id="{1EFBB824-6632-4EC4-9264-9E90EF694315}"/>
              </a:ext>
            </a:extLst>
          </p:cNvPr>
          <p:cNvSpPr>
            <a:spLocks noGrp="1"/>
          </p:cNvSpPr>
          <p:nvPr>
            <p:ph type="subTitle" idx="1"/>
          </p:nvPr>
        </p:nvSpPr>
        <p:spPr>
          <a:xfrm flipV="1">
            <a:off x="1507067" y="6430297"/>
            <a:ext cx="7766936" cy="427703"/>
          </a:xfrm>
        </p:spPr>
        <p:txBody>
          <a:bodyPr/>
          <a:lstStyle/>
          <a:p>
            <a:endParaRPr lang="en-IN" dirty="0"/>
          </a:p>
        </p:txBody>
      </p:sp>
    </p:spTree>
    <p:extLst>
      <p:ext uri="{BB962C8B-B14F-4D97-AF65-F5344CB8AC3E}">
        <p14:creationId xmlns:p14="http://schemas.microsoft.com/office/powerpoint/2010/main" val="491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FF0E0F-E21E-45BD-B64E-A62B4B71E87E}"/>
              </a:ext>
            </a:extLst>
          </p:cNvPr>
          <p:cNvSpPr/>
          <p:nvPr/>
        </p:nvSpPr>
        <p:spPr>
          <a:xfrm>
            <a:off x="1929319" y="2126131"/>
            <a:ext cx="6096000" cy="3785652"/>
          </a:xfrm>
          <a:prstGeom prst="rect">
            <a:avLst/>
          </a:prstGeom>
        </p:spPr>
        <p:txBody>
          <a:bodyPr>
            <a:spAutoFit/>
          </a:bodyPr>
          <a:lstStyle/>
          <a:p>
            <a:r>
              <a:rPr lang="hi-IN" sz="2000" dirty="0"/>
              <a:t>यदि पूर्ति पूर्णतया लोचदार हो तो साधन की संपूर्ण आय हस्तांतरण आय होगी क्योंकि साधन की आय से जरा सी भी कमी होने पर वह इस उद्योग को छोड़कर अन्य उद्योग में चला जाएगा और उस उद्योग में साधन की पूर्ति शुन्य रह जाएगी।इसे चित्र के माध्यम से समझा जा सकता है </a:t>
            </a:r>
            <a:r>
              <a:rPr lang="en-IN" sz="2000" dirty="0"/>
              <a:t>S </a:t>
            </a:r>
            <a:r>
              <a:rPr lang="en-IN" sz="2000" dirty="0" err="1"/>
              <a:t>S</a:t>
            </a:r>
            <a:r>
              <a:rPr lang="en-IN" sz="2000" dirty="0"/>
              <a:t> </a:t>
            </a:r>
            <a:r>
              <a:rPr lang="hi-IN" sz="2000" dirty="0"/>
              <a:t>पूर्णतया लोचदार पूर्ति वक्र है जो मांग की वक्र </a:t>
            </a:r>
            <a:r>
              <a:rPr lang="en-IN" sz="2000" dirty="0"/>
              <a:t>DD </a:t>
            </a:r>
            <a:r>
              <a:rPr lang="hi-IN" sz="2000" dirty="0"/>
              <a:t>को </a:t>
            </a:r>
            <a:r>
              <a:rPr lang="en-IN" sz="2000" dirty="0"/>
              <a:t>P </a:t>
            </a:r>
            <a:r>
              <a:rPr lang="hi-IN" sz="2000" dirty="0"/>
              <a:t>बिंदु पर कटता है साधन का मूल्य </a:t>
            </a:r>
            <a:r>
              <a:rPr lang="en-IN" sz="2000" dirty="0"/>
              <a:t>O S </a:t>
            </a:r>
            <a:r>
              <a:rPr lang="hi-IN" sz="2000" dirty="0"/>
              <a:t>निर्धारित होता है तथा साधन की कुल आय </a:t>
            </a:r>
            <a:r>
              <a:rPr lang="en-IN" sz="2000" dirty="0"/>
              <a:t>OMPS  </a:t>
            </a:r>
            <a:r>
              <a:rPr lang="hi-IN" sz="2000" dirty="0"/>
              <a:t>है , </a:t>
            </a:r>
            <a:r>
              <a:rPr lang="en-IN" sz="2000" dirty="0"/>
              <a:t>O S </a:t>
            </a:r>
            <a:r>
              <a:rPr lang="hi-IN" sz="2000" dirty="0"/>
              <a:t>से कम मूल्य देने पर साधन की एक भी इकाई उपलब्ध नहीं होगी, यहां हस्तांतरण और वास्तविक आय के बराबर होने के कारण साधन को बिल्कुल भी लगान प्राप्त नहीं होता है।</a:t>
            </a:r>
            <a:endParaRPr lang="en-IN" sz="2000" dirty="0"/>
          </a:p>
        </p:txBody>
      </p:sp>
    </p:spTree>
    <p:extLst>
      <p:ext uri="{BB962C8B-B14F-4D97-AF65-F5344CB8AC3E}">
        <p14:creationId xmlns:p14="http://schemas.microsoft.com/office/powerpoint/2010/main" val="205098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3CEE-0369-4935-B3F6-E58EF6895EB9}"/>
              </a:ext>
            </a:extLst>
          </p:cNvPr>
          <p:cNvSpPr>
            <a:spLocks noGrp="1"/>
          </p:cNvSpPr>
          <p:nvPr>
            <p:ph type="title"/>
          </p:nvPr>
        </p:nvSpPr>
        <p:spPr>
          <a:xfrm>
            <a:off x="677334" y="943584"/>
            <a:ext cx="3709840" cy="856034"/>
          </a:xfrm>
        </p:spPr>
        <p:txBody>
          <a:bodyPr>
            <a:normAutofit/>
          </a:bodyPr>
          <a:lstStyle/>
          <a:p>
            <a:r>
              <a:rPr lang="en-US" sz="2400" dirty="0">
                <a:solidFill>
                  <a:schemeClr val="accent2">
                    <a:lumMod val="75000"/>
                  </a:schemeClr>
                </a:solidFill>
              </a:rPr>
              <a:t>Perfectly inelastic supply</a:t>
            </a:r>
            <a:endParaRPr lang="en-IN" sz="2400" dirty="0">
              <a:solidFill>
                <a:schemeClr val="accent2">
                  <a:lumMod val="75000"/>
                </a:schemeClr>
              </a:solidFill>
            </a:endParaRPr>
          </a:p>
        </p:txBody>
      </p:sp>
      <p:sp>
        <p:nvSpPr>
          <p:cNvPr id="4" name="Text Placeholder 3">
            <a:extLst>
              <a:ext uri="{FF2B5EF4-FFF2-40B4-BE49-F238E27FC236}">
                <a16:creationId xmlns:a16="http://schemas.microsoft.com/office/drawing/2014/main" id="{53A68FE4-561A-47BC-BC01-04A3900EF5F3}"/>
              </a:ext>
            </a:extLst>
          </p:cNvPr>
          <p:cNvSpPr>
            <a:spLocks noGrp="1"/>
          </p:cNvSpPr>
          <p:nvPr>
            <p:ph type="body" sz="half" idx="2"/>
          </p:nvPr>
        </p:nvSpPr>
        <p:spPr>
          <a:xfrm>
            <a:off x="604990" y="1998856"/>
            <a:ext cx="3854528" cy="3769646"/>
          </a:xfrm>
        </p:spPr>
        <p:txBody>
          <a:bodyPr>
            <a:normAutofit/>
          </a:bodyPr>
          <a:lstStyle/>
          <a:p>
            <a:r>
              <a:rPr lang="en-US" sz="2400" dirty="0"/>
              <a:t>In case of perfectly inelastic supply whole income will be rent as shown in picture. Actual earning =OSER and transfer earning is zero so whole earning will be equal to rent.</a:t>
            </a:r>
          </a:p>
          <a:p>
            <a:r>
              <a:rPr lang="hi-IN" sz="2400" dirty="0"/>
              <a:t> </a:t>
            </a:r>
            <a:endParaRPr lang="en-IN" sz="2400" dirty="0"/>
          </a:p>
        </p:txBody>
      </p:sp>
      <p:pic>
        <p:nvPicPr>
          <p:cNvPr id="9" name="Content Placeholder 8">
            <a:extLst>
              <a:ext uri="{FF2B5EF4-FFF2-40B4-BE49-F238E27FC236}">
                <a16:creationId xmlns:a16="http://schemas.microsoft.com/office/drawing/2014/main" id="{6F0E51BA-25BE-4FC2-9EB4-07539EF63C79}"/>
              </a:ext>
            </a:extLst>
          </p:cNvPr>
          <p:cNvPicPr>
            <a:picLocks noGrp="1" noChangeAspect="1"/>
          </p:cNvPicPr>
          <p:nvPr>
            <p:ph idx="1"/>
          </p:nvPr>
        </p:nvPicPr>
        <p:blipFill>
          <a:blip r:embed="rId2"/>
          <a:stretch>
            <a:fillRect/>
          </a:stretch>
        </p:blipFill>
        <p:spPr>
          <a:xfrm>
            <a:off x="4760913" y="1653702"/>
            <a:ext cx="4513262" cy="4197701"/>
          </a:xfrm>
          <a:prstGeom prst="rect">
            <a:avLst/>
          </a:prstGeom>
        </p:spPr>
      </p:pic>
    </p:spTree>
    <p:extLst>
      <p:ext uri="{BB962C8B-B14F-4D97-AF65-F5344CB8AC3E}">
        <p14:creationId xmlns:p14="http://schemas.microsoft.com/office/powerpoint/2010/main" val="231094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09CC98-D9F0-48F2-8251-86903A5EE0BD}"/>
              </a:ext>
            </a:extLst>
          </p:cNvPr>
          <p:cNvSpPr/>
          <p:nvPr/>
        </p:nvSpPr>
        <p:spPr>
          <a:xfrm>
            <a:off x="1634247" y="2274838"/>
            <a:ext cx="7509753" cy="2246769"/>
          </a:xfrm>
          <a:prstGeom prst="rect">
            <a:avLst/>
          </a:prstGeom>
        </p:spPr>
        <p:txBody>
          <a:bodyPr wrap="square">
            <a:spAutoFit/>
          </a:bodyPr>
          <a:lstStyle/>
          <a:p>
            <a:r>
              <a:rPr lang="hi-IN" sz="2000" dirty="0"/>
              <a:t>यदि साधन की पूर्ति पूर्णतया बेलोचदार हो तो साधन की संपूर्ण आय लगान होगी क्योंकि उसकी हस्तांतरण आय शून्य हैं। इससे रेखा चित्र के माध्यम से समझा जा सकता है एस एस साधन की पूर्णतया बेलोचदार पूर्ति </a:t>
            </a:r>
            <a:r>
              <a:rPr lang="en-IN" sz="2000" dirty="0"/>
              <a:t>QS </a:t>
            </a:r>
            <a:r>
              <a:rPr lang="hi-IN" sz="2000" dirty="0"/>
              <a:t>वक्र है तथा यह </a:t>
            </a:r>
            <a:r>
              <a:rPr lang="en-IN" sz="2000" dirty="0"/>
              <a:t>DD </a:t>
            </a:r>
            <a:r>
              <a:rPr lang="hi-IN" sz="2000" dirty="0"/>
              <a:t>मांग वक्र को </a:t>
            </a:r>
            <a:r>
              <a:rPr lang="en-IN" sz="2000" dirty="0"/>
              <a:t>E </a:t>
            </a:r>
            <a:r>
              <a:rPr lang="hi-IN" sz="2000" dirty="0"/>
              <a:t>बिंदु पर एक दूसरे को काटती है अतः </a:t>
            </a:r>
            <a:r>
              <a:rPr lang="en-IN" sz="2000" dirty="0"/>
              <a:t>OR </a:t>
            </a:r>
            <a:r>
              <a:rPr lang="hi-IN" sz="2000" dirty="0"/>
              <a:t>साधन का मूल्य तय हो जाता है यहां वास्तविक आय आयात ओ </a:t>
            </a:r>
            <a:r>
              <a:rPr lang="en-IN" sz="2000" dirty="0"/>
              <a:t>OSER </a:t>
            </a:r>
            <a:r>
              <a:rPr lang="hi-IN" sz="2000" dirty="0"/>
              <a:t>के समान है तथा हस्तांतरण आय शून्य है इसीलिए सारी वास्तविक आय लगान है।</a:t>
            </a:r>
            <a:endParaRPr lang="en-IN" sz="2000" dirty="0"/>
          </a:p>
        </p:txBody>
      </p:sp>
    </p:spTree>
    <p:extLst>
      <p:ext uri="{BB962C8B-B14F-4D97-AF65-F5344CB8AC3E}">
        <p14:creationId xmlns:p14="http://schemas.microsoft.com/office/powerpoint/2010/main" val="1648038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1691-99D7-4812-9049-B07681104E05}"/>
              </a:ext>
            </a:extLst>
          </p:cNvPr>
          <p:cNvSpPr>
            <a:spLocks noGrp="1"/>
          </p:cNvSpPr>
          <p:nvPr>
            <p:ph type="title"/>
          </p:nvPr>
        </p:nvSpPr>
        <p:spPr>
          <a:xfrm>
            <a:off x="677334" y="1498604"/>
            <a:ext cx="3854528" cy="349651"/>
          </a:xfrm>
        </p:spPr>
        <p:txBody>
          <a:bodyPr>
            <a:normAutofit fontScale="90000"/>
          </a:bodyPr>
          <a:lstStyle/>
          <a:p>
            <a:r>
              <a:rPr lang="en-US" sz="2400" dirty="0">
                <a:solidFill>
                  <a:schemeClr val="accent2">
                    <a:lumMod val="75000"/>
                  </a:schemeClr>
                </a:solidFill>
              </a:rPr>
              <a:t>Less elastic supply</a:t>
            </a:r>
            <a:endParaRPr lang="en-IN" sz="2400" dirty="0">
              <a:solidFill>
                <a:schemeClr val="accent2">
                  <a:lumMod val="75000"/>
                </a:schemeClr>
              </a:solidFill>
            </a:endParaRPr>
          </a:p>
        </p:txBody>
      </p:sp>
      <p:sp>
        <p:nvSpPr>
          <p:cNvPr id="4" name="Text Placeholder 3">
            <a:extLst>
              <a:ext uri="{FF2B5EF4-FFF2-40B4-BE49-F238E27FC236}">
                <a16:creationId xmlns:a16="http://schemas.microsoft.com/office/drawing/2014/main" id="{921E9B6E-A51C-44AC-BCFD-E51F70F8261C}"/>
              </a:ext>
            </a:extLst>
          </p:cNvPr>
          <p:cNvSpPr>
            <a:spLocks noGrp="1"/>
          </p:cNvSpPr>
          <p:nvPr>
            <p:ph type="body" sz="half" idx="2"/>
          </p:nvPr>
        </p:nvSpPr>
        <p:spPr>
          <a:xfrm>
            <a:off x="677334" y="1848255"/>
            <a:ext cx="3854528" cy="3513263"/>
          </a:xfrm>
        </p:spPr>
        <p:txBody>
          <a:bodyPr>
            <a:normAutofit fontScale="92500"/>
          </a:bodyPr>
          <a:lstStyle/>
          <a:p>
            <a:r>
              <a:rPr lang="en-US" sz="2000" dirty="0"/>
              <a:t>In case of less elastic supply that part of income will be rent which is in excess of transfer earning as shown the area of SNP and it is difference between OGNP (Actual earning )-OGNS(Transfer earning)</a:t>
            </a:r>
            <a:r>
              <a:rPr lang="hi-IN" sz="2000" dirty="0"/>
              <a:t> </a:t>
            </a:r>
            <a:endParaRPr lang="en-US" sz="2000" dirty="0"/>
          </a:p>
          <a:p>
            <a:r>
              <a:rPr lang="hi-IN" sz="2000" dirty="0"/>
              <a:t>साधन की पूर्ति कम लोचदार होने पर उनकी आय का कुछ भाग लगान होता है रेखा चित्र के अनुसार </a:t>
            </a:r>
            <a:r>
              <a:rPr lang="en-US" sz="2000" dirty="0"/>
              <a:t>SS </a:t>
            </a:r>
            <a:r>
              <a:rPr lang="hi-IN" sz="2000" dirty="0"/>
              <a:t>पूर्ति वक्र है तथा </a:t>
            </a:r>
            <a:r>
              <a:rPr lang="en-US" sz="2000" dirty="0"/>
              <a:t>DD </a:t>
            </a:r>
            <a:r>
              <a:rPr lang="hi-IN" sz="2000" dirty="0"/>
              <a:t>मांग वक्र जो एक दूसरे को </a:t>
            </a:r>
            <a:r>
              <a:rPr lang="en-US" sz="2000" dirty="0"/>
              <a:t>N </a:t>
            </a:r>
            <a:r>
              <a:rPr lang="hi-IN" sz="2000" dirty="0"/>
              <a:t>बिंदु पर काटती है ।</a:t>
            </a:r>
            <a:endParaRPr lang="en-IN" sz="2000" dirty="0"/>
          </a:p>
        </p:txBody>
      </p:sp>
      <p:pic>
        <p:nvPicPr>
          <p:cNvPr id="8" name="Content Placeholder 7">
            <a:extLst>
              <a:ext uri="{FF2B5EF4-FFF2-40B4-BE49-F238E27FC236}">
                <a16:creationId xmlns:a16="http://schemas.microsoft.com/office/drawing/2014/main" id="{AF2EF8E5-F010-4037-9130-EB3D1DE1C7E5}"/>
              </a:ext>
            </a:extLst>
          </p:cNvPr>
          <p:cNvPicPr>
            <a:picLocks noGrp="1" noChangeAspect="1"/>
          </p:cNvPicPr>
          <p:nvPr>
            <p:ph idx="1"/>
          </p:nvPr>
        </p:nvPicPr>
        <p:blipFill>
          <a:blip r:embed="rId2"/>
          <a:stretch>
            <a:fillRect/>
          </a:stretch>
        </p:blipFill>
        <p:spPr>
          <a:xfrm>
            <a:off x="4531862" y="1235957"/>
            <a:ext cx="4742313" cy="4123440"/>
          </a:xfrm>
          <a:prstGeom prst="rect">
            <a:avLst/>
          </a:prstGeom>
        </p:spPr>
      </p:pic>
    </p:spTree>
    <p:extLst>
      <p:ext uri="{BB962C8B-B14F-4D97-AF65-F5344CB8AC3E}">
        <p14:creationId xmlns:p14="http://schemas.microsoft.com/office/powerpoint/2010/main" val="3386178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249A-7466-4D7F-8821-6FD309C60522}"/>
              </a:ext>
            </a:extLst>
          </p:cNvPr>
          <p:cNvSpPr>
            <a:spLocks noGrp="1"/>
          </p:cNvSpPr>
          <p:nvPr>
            <p:ph type="title"/>
          </p:nvPr>
        </p:nvSpPr>
        <p:spPr>
          <a:xfrm>
            <a:off x="685799" y="1079770"/>
            <a:ext cx="8588203" cy="1225685"/>
          </a:xfrm>
        </p:spPr>
        <p:txBody>
          <a:bodyPr>
            <a:normAutofit/>
          </a:bodyPr>
          <a:lstStyle/>
          <a:p>
            <a:r>
              <a:rPr lang="en-US" sz="2400" dirty="0"/>
              <a:t>FEATURES OF MODERN THEORY OF RENT </a:t>
            </a:r>
            <a:endParaRPr lang="en-IN" sz="2400" dirty="0"/>
          </a:p>
        </p:txBody>
      </p:sp>
      <p:sp>
        <p:nvSpPr>
          <p:cNvPr id="4" name="Text Placeholder 3">
            <a:extLst>
              <a:ext uri="{FF2B5EF4-FFF2-40B4-BE49-F238E27FC236}">
                <a16:creationId xmlns:a16="http://schemas.microsoft.com/office/drawing/2014/main" id="{DFB2625B-4943-43B7-8A21-4EA099C8D946}"/>
              </a:ext>
            </a:extLst>
          </p:cNvPr>
          <p:cNvSpPr>
            <a:spLocks noGrp="1"/>
          </p:cNvSpPr>
          <p:nvPr>
            <p:ph type="body" idx="1"/>
          </p:nvPr>
        </p:nvSpPr>
        <p:spPr>
          <a:xfrm>
            <a:off x="677335" y="2850205"/>
            <a:ext cx="8596668" cy="2373548"/>
          </a:xfrm>
        </p:spPr>
        <p:txBody>
          <a:bodyPr>
            <a:normAutofit/>
          </a:bodyPr>
          <a:lstStyle/>
          <a:p>
            <a:r>
              <a:rPr lang="en-US" sz="2000" dirty="0"/>
              <a:t>.  Amount of rent depends upon the difference between actual earning and transfer earning.</a:t>
            </a:r>
          </a:p>
          <a:p>
            <a:r>
              <a:rPr lang="en-US" sz="2000" dirty="0"/>
              <a:t>  Rent arises when the supply of the factor is either perfectly inelastic or less elastic .</a:t>
            </a:r>
          </a:p>
          <a:p>
            <a:r>
              <a:rPr lang="en-US" sz="2000" dirty="0"/>
              <a:t>On the other hand no rent arise when the supply of the factor is perfectly elastic.</a:t>
            </a:r>
            <a:endParaRPr lang="en-IN" sz="2000" dirty="0"/>
          </a:p>
        </p:txBody>
      </p:sp>
    </p:spTree>
    <p:extLst>
      <p:ext uri="{BB962C8B-B14F-4D97-AF65-F5344CB8AC3E}">
        <p14:creationId xmlns:p14="http://schemas.microsoft.com/office/powerpoint/2010/main" val="159254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A0488A-1860-4EE5-A672-BD2794FBABB6}"/>
              </a:ext>
            </a:extLst>
          </p:cNvPr>
          <p:cNvSpPr/>
          <p:nvPr/>
        </p:nvSpPr>
        <p:spPr>
          <a:xfrm>
            <a:off x="1186774" y="2413338"/>
            <a:ext cx="7957226" cy="1938992"/>
          </a:xfrm>
          <a:prstGeom prst="rect">
            <a:avLst/>
          </a:prstGeom>
        </p:spPr>
        <p:txBody>
          <a:bodyPr wrap="square">
            <a:spAutoFit/>
          </a:bodyPr>
          <a:lstStyle/>
          <a:p>
            <a:r>
              <a:rPr lang="hi-IN" sz="2000" dirty="0"/>
              <a:t>इस प्रकार लगान का आधुनिक सिद्धांत रिकार्डो के सिद्धांत से अधिक अच्छा है क्योंकि यहां लगान की धारणा का वैज्ञानिक ढंग से अध्ययन करता है। रिकार्डो का सिद्धांत तो केवल यह बताता है कि घटिया वस्तु की तुलना में अच्छी वस्तु का मूल्य ऊंचा होता है । परंतु आधुनिक सिद्धांत बताता है कि लगान वस्तु की अच्छा होने के कारण नहीं बल्कि विशेषता तथा स्वल्पता के गुण के कारण मिलता है।</a:t>
            </a:r>
            <a:endParaRPr lang="en-IN" sz="2000" dirty="0"/>
          </a:p>
        </p:txBody>
      </p:sp>
    </p:spTree>
    <p:extLst>
      <p:ext uri="{BB962C8B-B14F-4D97-AF65-F5344CB8AC3E}">
        <p14:creationId xmlns:p14="http://schemas.microsoft.com/office/powerpoint/2010/main" val="4251284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883CBA-79D4-4F79-ACC9-3C95F4891588}"/>
              </a:ext>
            </a:extLst>
          </p:cNvPr>
          <p:cNvPicPr>
            <a:picLocks noChangeAspect="1"/>
          </p:cNvPicPr>
          <p:nvPr/>
        </p:nvPicPr>
        <p:blipFill>
          <a:blip r:embed="rId2"/>
          <a:stretch>
            <a:fillRect/>
          </a:stretch>
        </p:blipFill>
        <p:spPr>
          <a:xfrm>
            <a:off x="943583" y="1079770"/>
            <a:ext cx="8725710" cy="5019473"/>
          </a:xfrm>
          <a:prstGeom prst="rect">
            <a:avLst/>
          </a:prstGeom>
        </p:spPr>
      </p:pic>
      <p:pic>
        <p:nvPicPr>
          <p:cNvPr id="3" name="Picture 2">
            <a:extLst>
              <a:ext uri="{FF2B5EF4-FFF2-40B4-BE49-F238E27FC236}">
                <a16:creationId xmlns:a16="http://schemas.microsoft.com/office/drawing/2014/main" id="{8E8ABAE1-5D75-4BDA-BD05-40BCB136CC28}"/>
              </a:ext>
            </a:extLst>
          </p:cNvPr>
          <p:cNvPicPr>
            <a:picLocks noChangeAspect="1"/>
          </p:cNvPicPr>
          <p:nvPr/>
        </p:nvPicPr>
        <p:blipFill>
          <a:blip r:embed="rId3"/>
          <a:stretch>
            <a:fillRect/>
          </a:stretch>
        </p:blipFill>
        <p:spPr>
          <a:xfrm>
            <a:off x="7528347" y="3934505"/>
            <a:ext cx="1819275" cy="1209675"/>
          </a:xfrm>
          <a:prstGeom prst="rect">
            <a:avLst/>
          </a:prstGeom>
        </p:spPr>
      </p:pic>
    </p:spTree>
    <p:extLst>
      <p:ext uri="{BB962C8B-B14F-4D97-AF65-F5344CB8AC3E}">
        <p14:creationId xmlns:p14="http://schemas.microsoft.com/office/powerpoint/2010/main" val="208004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0EDAFA-8D64-47DB-A2F2-C44E5332A1E6}"/>
              </a:ext>
            </a:extLst>
          </p:cNvPr>
          <p:cNvPicPr>
            <a:picLocks noChangeAspect="1"/>
          </p:cNvPicPr>
          <p:nvPr/>
        </p:nvPicPr>
        <p:blipFill>
          <a:blip r:embed="rId2"/>
          <a:stretch>
            <a:fillRect/>
          </a:stretch>
        </p:blipFill>
        <p:spPr>
          <a:xfrm>
            <a:off x="677334" y="537469"/>
            <a:ext cx="8596668" cy="5104635"/>
          </a:xfrm>
          <a:prstGeom prst="rect">
            <a:avLst/>
          </a:prstGeom>
        </p:spPr>
      </p:pic>
      <p:sp>
        <p:nvSpPr>
          <p:cNvPr id="2" name="Title 1">
            <a:extLst>
              <a:ext uri="{FF2B5EF4-FFF2-40B4-BE49-F238E27FC236}">
                <a16:creationId xmlns:a16="http://schemas.microsoft.com/office/drawing/2014/main" id="{A1FEE263-BA01-45AA-98AA-B1B7FD55E289}"/>
              </a:ext>
            </a:extLst>
          </p:cNvPr>
          <p:cNvSpPr>
            <a:spLocks noGrp="1"/>
          </p:cNvSpPr>
          <p:nvPr>
            <p:ph type="title"/>
          </p:nvPr>
        </p:nvSpPr>
        <p:spPr>
          <a:xfrm>
            <a:off x="677334" y="609600"/>
            <a:ext cx="8596668" cy="4803058"/>
          </a:xfrm>
        </p:spPr>
        <p:txBody>
          <a:bodyPr/>
          <a:lstStyle/>
          <a:p>
            <a:r>
              <a:rPr lang="en-US" sz="4000" dirty="0">
                <a:solidFill>
                  <a:schemeClr val="accent2">
                    <a:lumMod val="50000"/>
                  </a:schemeClr>
                </a:solidFill>
              </a:rPr>
              <a:t>Indu Kumari</a:t>
            </a:r>
            <a:br>
              <a:rPr lang="en-US" dirty="0">
                <a:solidFill>
                  <a:schemeClr val="accent2">
                    <a:lumMod val="50000"/>
                  </a:schemeClr>
                </a:solidFill>
              </a:rPr>
            </a:br>
            <a:br>
              <a:rPr lang="en-US" dirty="0">
                <a:solidFill>
                  <a:schemeClr val="accent2">
                    <a:lumMod val="50000"/>
                  </a:schemeClr>
                </a:solidFill>
              </a:rPr>
            </a:br>
            <a:r>
              <a:rPr lang="en-US" dirty="0">
                <a:solidFill>
                  <a:schemeClr val="accent2">
                    <a:lumMod val="50000"/>
                  </a:schemeClr>
                </a:solidFill>
              </a:rPr>
              <a:t>Assistant. Professor,</a:t>
            </a:r>
            <a:br>
              <a:rPr lang="en-US" dirty="0">
                <a:solidFill>
                  <a:schemeClr val="accent2">
                    <a:lumMod val="50000"/>
                  </a:schemeClr>
                </a:solidFill>
              </a:rPr>
            </a:br>
            <a:r>
              <a:rPr lang="en-US" dirty="0">
                <a:solidFill>
                  <a:schemeClr val="accent2">
                    <a:lumMod val="50000"/>
                  </a:schemeClr>
                </a:solidFill>
              </a:rPr>
              <a:t> Dept. of Economics,</a:t>
            </a:r>
            <a:br>
              <a:rPr lang="en-US" dirty="0">
                <a:solidFill>
                  <a:schemeClr val="accent2">
                    <a:lumMod val="50000"/>
                  </a:schemeClr>
                </a:solidFill>
              </a:rPr>
            </a:br>
            <a:r>
              <a:rPr lang="en-US" dirty="0">
                <a:solidFill>
                  <a:schemeClr val="accent2">
                    <a:lumMod val="50000"/>
                  </a:schemeClr>
                </a:solidFill>
              </a:rPr>
              <a:t> B. N. College, Bhagalpur</a:t>
            </a:r>
            <a:br>
              <a:rPr lang="en-US" dirty="0">
                <a:solidFill>
                  <a:schemeClr val="accent2">
                    <a:lumMod val="50000"/>
                  </a:schemeClr>
                </a:solidFill>
              </a:rPr>
            </a:br>
            <a:r>
              <a:rPr lang="en-US" dirty="0">
                <a:solidFill>
                  <a:schemeClr val="accent2">
                    <a:lumMod val="50000"/>
                  </a:schemeClr>
                </a:solidFill>
              </a:rPr>
              <a:t> T. M. Bhagalpur University, Bhagalpur</a:t>
            </a:r>
            <a:br>
              <a:rPr lang="en-US" dirty="0">
                <a:solidFill>
                  <a:schemeClr val="accent2">
                    <a:lumMod val="50000"/>
                  </a:schemeClr>
                </a:solidFill>
              </a:rPr>
            </a:br>
            <a:endParaRPr lang="en-IN" dirty="0">
              <a:solidFill>
                <a:schemeClr val="accent2">
                  <a:lumMod val="50000"/>
                </a:schemeClr>
              </a:solidFill>
            </a:endParaRPr>
          </a:p>
        </p:txBody>
      </p:sp>
      <p:sp>
        <p:nvSpPr>
          <p:cNvPr id="3" name="Content Placeholder 2">
            <a:extLst>
              <a:ext uri="{FF2B5EF4-FFF2-40B4-BE49-F238E27FC236}">
                <a16:creationId xmlns:a16="http://schemas.microsoft.com/office/drawing/2014/main" id="{7B09BF4E-77F8-456D-B818-02537755EC40}"/>
              </a:ext>
            </a:extLst>
          </p:cNvPr>
          <p:cNvSpPr>
            <a:spLocks noGrp="1"/>
          </p:cNvSpPr>
          <p:nvPr>
            <p:ph idx="1"/>
          </p:nvPr>
        </p:nvSpPr>
        <p:spPr>
          <a:xfrm flipV="1">
            <a:off x="677334" y="6032090"/>
            <a:ext cx="8596668" cy="73742"/>
          </a:xfrm>
        </p:spPr>
        <p:txBody>
          <a:bodyPr>
            <a:normAutofit fontScale="25000" lnSpcReduction="20000"/>
          </a:bodyPr>
          <a:lstStyle/>
          <a:p>
            <a:endParaRPr lang="en-IN" dirty="0"/>
          </a:p>
        </p:txBody>
      </p:sp>
    </p:spTree>
    <p:extLst>
      <p:ext uri="{BB962C8B-B14F-4D97-AF65-F5344CB8AC3E}">
        <p14:creationId xmlns:p14="http://schemas.microsoft.com/office/powerpoint/2010/main" val="856586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E774-73C0-4443-9332-E41D4B28FEA2}"/>
              </a:ext>
            </a:extLst>
          </p:cNvPr>
          <p:cNvSpPr>
            <a:spLocks noGrp="1"/>
          </p:cNvSpPr>
          <p:nvPr>
            <p:ph type="title"/>
          </p:nvPr>
        </p:nvSpPr>
        <p:spPr/>
        <p:txBody>
          <a:bodyPr/>
          <a:lstStyle/>
          <a:p>
            <a:r>
              <a:rPr lang="en-US" dirty="0"/>
              <a:t>THEORIES OF RENT</a:t>
            </a:r>
            <a:endParaRPr lang="en-IN" dirty="0"/>
          </a:p>
        </p:txBody>
      </p:sp>
      <p:sp>
        <p:nvSpPr>
          <p:cNvPr id="3" name="Content Placeholder 2">
            <a:extLst>
              <a:ext uri="{FF2B5EF4-FFF2-40B4-BE49-F238E27FC236}">
                <a16:creationId xmlns:a16="http://schemas.microsoft.com/office/drawing/2014/main" id="{7DE8B293-6093-40CE-B697-182A8CD4D167}"/>
              </a:ext>
            </a:extLst>
          </p:cNvPr>
          <p:cNvSpPr>
            <a:spLocks noGrp="1"/>
          </p:cNvSpPr>
          <p:nvPr>
            <p:ph idx="1"/>
          </p:nvPr>
        </p:nvSpPr>
        <p:spPr>
          <a:xfrm>
            <a:off x="677334" y="2160589"/>
            <a:ext cx="8596668" cy="1779113"/>
          </a:xfrm>
        </p:spPr>
        <p:txBody>
          <a:bodyPr/>
          <a:lstStyle/>
          <a:p>
            <a:r>
              <a:rPr lang="en-US" dirty="0"/>
              <a:t>There are mainly two theories of rent</a:t>
            </a:r>
          </a:p>
          <a:p>
            <a:r>
              <a:rPr lang="en-US" dirty="0"/>
              <a:t>1) Ricardian theory of rent</a:t>
            </a:r>
          </a:p>
          <a:p>
            <a:r>
              <a:rPr lang="en-US" dirty="0"/>
              <a:t>2) Modern theory of rent</a:t>
            </a:r>
            <a:endParaRPr lang="en-IN" dirty="0"/>
          </a:p>
        </p:txBody>
      </p:sp>
    </p:spTree>
    <p:extLst>
      <p:ext uri="{BB962C8B-B14F-4D97-AF65-F5344CB8AC3E}">
        <p14:creationId xmlns:p14="http://schemas.microsoft.com/office/powerpoint/2010/main" val="1750532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02A0-3B90-4B7C-84A6-D7954D86BDD6}"/>
              </a:ext>
            </a:extLst>
          </p:cNvPr>
          <p:cNvSpPr>
            <a:spLocks noGrp="1"/>
          </p:cNvSpPr>
          <p:nvPr>
            <p:ph type="title"/>
          </p:nvPr>
        </p:nvSpPr>
        <p:spPr/>
        <p:txBody>
          <a:bodyPr/>
          <a:lstStyle/>
          <a:p>
            <a:r>
              <a:rPr lang="en-IN" dirty="0"/>
              <a:t>RICARDIAN THEORY</a:t>
            </a:r>
            <a:br>
              <a:rPr lang="en-IN" dirty="0"/>
            </a:br>
            <a:endParaRPr lang="en-IN" dirty="0"/>
          </a:p>
        </p:txBody>
      </p:sp>
      <p:sp>
        <p:nvSpPr>
          <p:cNvPr id="3" name="Content Placeholder 2">
            <a:extLst>
              <a:ext uri="{FF2B5EF4-FFF2-40B4-BE49-F238E27FC236}">
                <a16:creationId xmlns:a16="http://schemas.microsoft.com/office/drawing/2014/main" id="{01E9D321-4C39-4AE1-872B-8E70F9D6FFB2}"/>
              </a:ext>
            </a:extLst>
          </p:cNvPr>
          <p:cNvSpPr>
            <a:spLocks noGrp="1"/>
          </p:cNvSpPr>
          <p:nvPr>
            <p:ph idx="1"/>
          </p:nvPr>
        </p:nvSpPr>
        <p:spPr>
          <a:xfrm>
            <a:off x="4760461" y="1498604"/>
            <a:ext cx="4513541" cy="4036433"/>
          </a:xfrm>
        </p:spPr>
        <p:txBody>
          <a:bodyPr>
            <a:normAutofit fontScale="85000" lnSpcReduction="10000"/>
          </a:bodyPr>
          <a:lstStyle/>
          <a:p>
            <a:r>
              <a:rPr lang="en-US" dirty="0"/>
              <a:t>Ricardo defined rent as, “that portion of the produce of the earth which is paid to the landlord for the use of the original and indestructible powers of the soil.” In his theory, rent is nothing but the producer’s surplus or differential gain, and it is found in land only. Rent is the arise due to the difference in the fertility of land.</a:t>
            </a:r>
          </a:p>
          <a:p>
            <a:r>
              <a:rPr lang="en-US" dirty="0"/>
              <a:t> “Economic rent is the payment for the use of scarce natural resources”. – Jacob </a:t>
            </a:r>
            <a:r>
              <a:rPr lang="en-US" dirty="0" err="1"/>
              <a:t>Oser</a:t>
            </a:r>
            <a:endParaRPr lang="en-US" dirty="0"/>
          </a:p>
          <a:p>
            <a:r>
              <a:rPr lang="hi-IN" dirty="0"/>
              <a:t>डेविड रिकार्डो के अनुसार "लगान भूमि की उपज का वह भाग है जो भूमि स्वामी को भूमि की मौलिक तथा अविनाशी शक्तियों के प्रयोग के लिए लिया जाता है।" मार्शल के अनुसार भूमि तथा प्रकृति के अन्य निशुल्क उपहारों के स्वामित्व के फलस्वरुप जो आय प्राप्त होती हैं वह लगान होती है।</a:t>
            </a:r>
            <a:endParaRPr lang="en-IN" dirty="0"/>
          </a:p>
        </p:txBody>
      </p:sp>
      <p:pic>
        <p:nvPicPr>
          <p:cNvPr id="5" name="Picture 4">
            <a:extLst>
              <a:ext uri="{FF2B5EF4-FFF2-40B4-BE49-F238E27FC236}">
                <a16:creationId xmlns:a16="http://schemas.microsoft.com/office/drawing/2014/main" id="{658290D0-79E3-4F6A-8C80-382D6CE8A305}"/>
              </a:ext>
            </a:extLst>
          </p:cNvPr>
          <p:cNvPicPr>
            <a:picLocks noChangeAspect="1"/>
          </p:cNvPicPr>
          <p:nvPr/>
        </p:nvPicPr>
        <p:blipFill>
          <a:blip r:embed="rId2"/>
          <a:stretch>
            <a:fillRect/>
          </a:stretch>
        </p:blipFill>
        <p:spPr>
          <a:xfrm>
            <a:off x="807396" y="2898843"/>
            <a:ext cx="3724466" cy="2227633"/>
          </a:xfrm>
          <a:prstGeom prst="rect">
            <a:avLst/>
          </a:prstGeom>
        </p:spPr>
      </p:pic>
      <p:sp>
        <p:nvSpPr>
          <p:cNvPr id="4" name="Text Placeholder 3">
            <a:extLst>
              <a:ext uri="{FF2B5EF4-FFF2-40B4-BE49-F238E27FC236}">
                <a16:creationId xmlns:a16="http://schemas.microsoft.com/office/drawing/2014/main" id="{EA96A29D-9BEB-4160-8EAF-9154CE69FD20}"/>
              </a:ext>
            </a:extLst>
          </p:cNvPr>
          <p:cNvSpPr>
            <a:spLocks noGrp="1"/>
          </p:cNvSpPr>
          <p:nvPr>
            <p:ph type="body" sz="half" idx="2"/>
          </p:nvPr>
        </p:nvSpPr>
        <p:spPr>
          <a:xfrm>
            <a:off x="593387" y="1498604"/>
            <a:ext cx="3938475" cy="4036434"/>
          </a:xfrm>
        </p:spPr>
        <p:txBody>
          <a:bodyPr/>
          <a:lstStyle/>
          <a:p>
            <a:endParaRPr lang="en-IN" dirty="0"/>
          </a:p>
        </p:txBody>
      </p:sp>
    </p:spTree>
    <p:extLst>
      <p:ext uri="{BB962C8B-B14F-4D97-AF65-F5344CB8AC3E}">
        <p14:creationId xmlns:p14="http://schemas.microsoft.com/office/powerpoint/2010/main" val="399283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C83A-5C71-49F3-9FFE-A4AEDF8A0DD1}"/>
              </a:ext>
            </a:extLst>
          </p:cNvPr>
          <p:cNvSpPr>
            <a:spLocks noGrp="1"/>
          </p:cNvSpPr>
          <p:nvPr>
            <p:ph type="title"/>
          </p:nvPr>
        </p:nvSpPr>
        <p:spPr>
          <a:xfrm>
            <a:off x="949710" y="1173230"/>
            <a:ext cx="8596668" cy="1190591"/>
          </a:xfrm>
        </p:spPr>
        <p:txBody>
          <a:bodyPr>
            <a:normAutofit/>
          </a:bodyPr>
          <a:lstStyle/>
          <a:p>
            <a:r>
              <a:rPr lang="en-US" sz="3600" dirty="0"/>
              <a:t>MODERN THEORY OF LAND</a:t>
            </a:r>
            <a:endParaRPr lang="en-IN" sz="3600" dirty="0"/>
          </a:p>
        </p:txBody>
      </p:sp>
      <p:sp>
        <p:nvSpPr>
          <p:cNvPr id="3" name="Text Placeholder 2">
            <a:extLst>
              <a:ext uri="{FF2B5EF4-FFF2-40B4-BE49-F238E27FC236}">
                <a16:creationId xmlns:a16="http://schemas.microsoft.com/office/drawing/2014/main" id="{85E854F6-0DCF-4A53-8CFC-9A0B0F527123}"/>
              </a:ext>
            </a:extLst>
          </p:cNvPr>
          <p:cNvSpPr>
            <a:spLocks noGrp="1"/>
          </p:cNvSpPr>
          <p:nvPr>
            <p:ph type="body" idx="1"/>
          </p:nvPr>
        </p:nvSpPr>
        <p:spPr>
          <a:xfrm>
            <a:off x="677335" y="3219855"/>
            <a:ext cx="8596668" cy="2821507"/>
          </a:xfrm>
        </p:spPr>
        <p:txBody>
          <a:bodyPr>
            <a:normAutofit fontScale="92500" lnSpcReduction="10000"/>
          </a:bodyPr>
          <a:lstStyle/>
          <a:p>
            <a:r>
              <a:rPr lang="en-US" dirty="0"/>
              <a:t>“The essence of the conception of rent is the conception of a surplus earned by a particular part of a factor of production over and above the minimum sum necessary to induce it to do its work”. Mrs. Joan Robinson</a:t>
            </a:r>
          </a:p>
          <a:p>
            <a:r>
              <a:rPr lang="en-US" dirty="0"/>
              <a:t>According to modern theory, rent arises due to scarcity of land. Supply of other factors like </a:t>
            </a:r>
            <a:r>
              <a:rPr lang="en-US" dirty="0" err="1"/>
              <a:t>labour</a:t>
            </a:r>
            <a:r>
              <a:rPr lang="en-US" dirty="0"/>
              <a:t>, capital etc. can also be scare in relation to demand. Therefore, income earned by these factors in excess of their minimum income is called economic rent.</a:t>
            </a:r>
          </a:p>
          <a:p>
            <a:endParaRPr lang="en-US" dirty="0"/>
          </a:p>
          <a:p>
            <a:r>
              <a:rPr lang="en-US" dirty="0"/>
              <a:t>Prof. </a:t>
            </a:r>
            <a:r>
              <a:rPr lang="en-US" dirty="0" err="1"/>
              <a:t>Wieser</a:t>
            </a:r>
            <a:r>
              <a:rPr lang="en-US" dirty="0"/>
              <a:t> divided factors of production into two parts viz.; specific factors and non­specific factors</a:t>
            </a:r>
            <a:endParaRPr lang="en-IN" dirty="0"/>
          </a:p>
        </p:txBody>
      </p:sp>
    </p:spTree>
    <p:extLst>
      <p:ext uri="{BB962C8B-B14F-4D97-AF65-F5344CB8AC3E}">
        <p14:creationId xmlns:p14="http://schemas.microsoft.com/office/powerpoint/2010/main" val="11252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4ED16-C005-43F3-BA21-F17C82042F26}"/>
              </a:ext>
            </a:extLst>
          </p:cNvPr>
          <p:cNvSpPr>
            <a:spLocks noGrp="1"/>
          </p:cNvSpPr>
          <p:nvPr>
            <p:ph type="title"/>
          </p:nvPr>
        </p:nvSpPr>
        <p:spPr>
          <a:xfrm>
            <a:off x="1157591" y="894945"/>
            <a:ext cx="8004064" cy="3575455"/>
          </a:xfrm>
        </p:spPr>
        <p:txBody>
          <a:bodyPr>
            <a:normAutofit/>
          </a:bodyPr>
          <a:lstStyle/>
          <a:p>
            <a:r>
              <a:rPr lang="en-US" sz="2000" dirty="0"/>
              <a:t>Economic rent many be defined as any payment to a factor of production which is excess of the minimum amount necessary to keep the factor in its present occupation</a:t>
            </a:r>
            <a:br>
              <a:rPr lang="en-US" sz="2000" dirty="0"/>
            </a:br>
            <a:r>
              <a:rPr lang="en-US" dirty="0"/>
              <a:t>                            -</a:t>
            </a:r>
            <a:r>
              <a:rPr lang="en-US" dirty="0" err="1"/>
              <a:t>Boulding</a:t>
            </a:r>
            <a:r>
              <a:rPr lang="en-US" dirty="0"/>
              <a:t>                                     </a:t>
            </a:r>
            <a:endParaRPr lang="en-IN" dirty="0"/>
          </a:p>
        </p:txBody>
      </p:sp>
      <p:sp>
        <p:nvSpPr>
          <p:cNvPr id="3" name="Text Placeholder 2">
            <a:extLst>
              <a:ext uri="{FF2B5EF4-FFF2-40B4-BE49-F238E27FC236}">
                <a16:creationId xmlns:a16="http://schemas.microsoft.com/office/drawing/2014/main" id="{68EEAE69-6492-4685-9140-548DCAE84B89}"/>
              </a:ext>
            </a:extLst>
          </p:cNvPr>
          <p:cNvSpPr>
            <a:spLocks noGrp="1"/>
          </p:cNvSpPr>
          <p:nvPr>
            <p:ph type="body" sz="quarter" idx="13"/>
          </p:nvPr>
        </p:nvSpPr>
        <p:spPr>
          <a:xfrm>
            <a:off x="1363407" y="3670300"/>
            <a:ext cx="7224524" cy="381000"/>
          </a:xfrm>
        </p:spPr>
        <p:txBody>
          <a:bodyPr/>
          <a:lstStyle/>
          <a:p>
            <a:r>
              <a:rPr lang="en-US" dirty="0"/>
              <a:t>                                                </a:t>
            </a:r>
            <a:endParaRPr lang="en-IN" dirty="0"/>
          </a:p>
        </p:txBody>
      </p:sp>
    </p:spTree>
    <p:extLst>
      <p:ext uri="{BB962C8B-B14F-4D97-AF65-F5344CB8AC3E}">
        <p14:creationId xmlns:p14="http://schemas.microsoft.com/office/powerpoint/2010/main" val="4095323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E303-5888-4F2D-AA9F-7350A25156AF}"/>
              </a:ext>
            </a:extLst>
          </p:cNvPr>
          <p:cNvSpPr>
            <a:spLocks noGrp="1"/>
          </p:cNvSpPr>
          <p:nvPr>
            <p:ph type="title"/>
          </p:nvPr>
        </p:nvSpPr>
        <p:spPr>
          <a:xfrm>
            <a:off x="677335" y="1011676"/>
            <a:ext cx="8596668" cy="1381327"/>
          </a:xfrm>
        </p:spPr>
        <p:txBody>
          <a:bodyPr>
            <a:normAutofit/>
          </a:bodyPr>
          <a:lstStyle/>
          <a:p>
            <a:r>
              <a:rPr lang="en-US" sz="3600" dirty="0"/>
              <a:t>RENT=Actual earning-Transfer earnings</a:t>
            </a:r>
            <a:endParaRPr lang="en-IN" sz="3600" dirty="0"/>
          </a:p>
        </p:txBody>
      </p:sp>
      <p:sp>
        <p:nvSpPr>
          <p:cNvPr id="3" name="Text Placeholder 2">
            <a:extLst>
              <a:ext uri="{FF2B5EF4-FFF2-40B4-BE49-F238E27FC236}">
                <a16:creationId xmlns:a16="http://schemas.microsoft.com/office/drawing/2014/main" id="{B2F3E26A-E2F4-4847-8316-D54B63F842F1}"/>
              </a:ext>
            </a:extLst>
          </p:cNvPr>
          <p:cNvSpPr>
            <a:spLocks noGrp="1"/>
          </p:cNvSpPr>
          <p:nvPr>
            <p:ph type="body" idx="1"/>
          </p:nvPr>
        </p:nvSpPr>
        <p:spPr>
          <a:xfrm>
            <a:off x="385505" y="2393003"/>
            <a:ext cx="8596668" cy="3453319"/>
          </a:xfrm>
        </p:spPr>
        <p:txBody>
          <a:bodyPr>
            <a:noAutofit/>
          </a:bodyPr>
          <a:lstStyle/>
          <a:p>
            <a:r>
              <a:rPr lang="en-US" sz="2400" dirty="0"/>
              <a:t>“Rent is the difference between actual payment to a factor and its supply price or transfer earnings.” – </a:t>
            </a:r>
            <a:r>
              <a:rPr lang="en-US" sz="2400" dirty="0" err="1"/>
              <a:t>Hibdon</a:t>
            </a:r>
            <a:endParaRPr lang="en-US" sz="2400" dirty="0"/>
          </a:p>
          <a:p>
            <a:endParaRPr lang="en-IN" sz="2400" dirty="0"/>
          </a:p>
        </p:txBody>
      </p:sp>
    </p:spTree>
    <p:extLst>
      <p:ext uri="{BB962C8B-B14F-4D97-AF65-F5344CB8AC3E}">
        <p14:creationId xmlns:p14="http://schemas.microsoft.com/office/powerpoint/2010/main" val="165709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F271-CA9C-48CB-A03E-75B7CFD96CFA}"/>
              </a:ext>
            </a:extLst>
          </p:cNvPr>
          <p:cNvSpPr>
            <a:spLocks noGrp="1"/>
          </p:cNvSpPr>
          <p:nvPr>
            <p:ph type="title"/>
          </p:nvPr>
        </p:nvSpPr>
        <p:spPr/>
        <p:txBody>
          <a:bodyPr/>
          <a:lstStyle/>
          <a:p>
            <a:r>
              <a:rPr lang="en-IN" b="1" dirty="0">
                <a:solidFill>
                  <a:schemeClr val="accent2">
                    <a:lumMod val="75000"/>
                  </a:schemeClr>
                </a:solidFill>
              </a:rPr>
              <a:t>According to modern theory</a:t>
            </a:r>
          </a:p>
        </p:txBody>
      </p:sp>
      <p:sp>
        <p:nvSpPr>
          <p:cNvPr id="3" name="Content Placeholder 2">
            <a:extLst>
              <a:ext uri="{FF2B5EF4-FFF2-40B4-BE49-F238E27FC236}">
                <a16:creationId xmlns:a16="http://schemas.microsoft.com/office/drawing/2014/main" id="{B2D0A0CA-6273-4DBA-AB6D-AAA43A6CA4ED}"/>
              </a:ext>
            </a:extLst>
          </p:cNvPr>
          <p:cNvSpPr>
            <a:spLocks noGrp="1"/>
          </p:cNvSpPr>
          <p:nvPr>
            <p:ph idx="1"/>
          </p:nvPr>
        </p:nvSpPr>
        <p:spPr>
          <a:xfrm>
            <a:off x="677334" y="2160590"/>
            <a:ext cx="8596668" cy="3072892"/>
          </a:xfrm>
        </p:spPr>
        <p:txBody>
          <a:bodyPr>
            <a:normAutofit/>
          </a:bodyPr>
          <a:lstStyle/>
          <a:p>
            <a:r>
              <a:rPr lang="en-US" sz="2000" dirty="0"/>
              <a:t>According to modern economists, economic rent is that income which any factor of production like land , </a:t>
            </a:r>
            <a:r>
              <a:rPr lang="en-US" sz="2000" dirty="0" err="1"/>
              <a:t>labour</a:t>
            </a:r>
            <a:r>
              <a:rPr lang="en-US" sz="2000" dirty="0"/>
              <a:t> ,capital ,etc. Earn over and above its supply price. Supply price means the minimum earning or transfer earning earned by a factor of production in it existing occupation. In other words ,transfer earning is that minimum earning that prevents a factor of production from </a:t>
            </a:r>
            <a:r>
              <a:rPr lang="en-US" sz="2000" dirty="0" err="1"/>
              <a:t>transfering</a:t>
            </a:r>
            <a:r>
              <a:rPr lang="en-US" sz="2000" dirty="0"/>
              <a:t> itself to another occupation . Rent is a surplus that arises due to difference between transfer earning and actual earning.</a:t>
            </a:r>
            <a:endParaRPr lang="en-IN" sz="2000" dirty="0"/>
          </a:p>
        </p:txBody>
      </p:sp>
    </p:spTree>
    <p:extLst>
      <p:ext uri="{BB962C8B-B14F-4D97-AF65-F5344CB8AC3E}">
        <p14:creationId xmlns:p14="http://schemas.microsoft.com/office/powerpoint/2010/main" val="425141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5673-B1BD-4E6F-8BE9-B0F521FD2D3A}"/>
              </a:ext>
            </a:extLst>
          </p:cNvPr>
          <p:cNvSpPr>
            <a:spLocks noGrp="1"/>
          </p:cNvSpPr>
          <p:nvPr>
            <p:ph type="title"/>
          </p:nvPr>
        </p:nvSpPr>
        <p:spPr>
          <a:xfrm>
            <a:off x="677333" y="1498604"/>
            <a:ext cx="4196223" cy="1278466"/>
          </a:xfrm>
        </p:spPr>
        <p:txBody>
          <a:bodyPr>
            <a:normAutofit/>
          </a:bodyPr>
          <a:lstStyle/>
          <a:p>
            <a:r>
              <a:rPr lang="en-US" sz="2400" dirty="0">
                <a:solidFill>
                  <a:schemeClr val="accent2">
                    <a:lumMod val="75000"/>
                  </a:schemeClr>
                </a:solidFill>
              </a:rPr>
              <a:t>Perfectly elastic supply</a:t>
            </a:r>
            <a:endParaRPr lang="en-IN" sz="2400" dirty="0">
              <a:solidFill>
                <a:schemeClr val="accent2">
                  <a:lumMod val="75000"/>
                </a:schemeClr>
              </a:solidFill>
            </a:endParaRPr>
          </a:p>
        </p:txBody>
      </p:sp>
      <p:sp>
        <p:nvSpPr>
          <p:cNvPr id="4" name="Text Placeholder 3">
            <a:extLst>
              <a:ext uri="{FF2B5EF4-FFF2-40B4-BE49-F238E27FC236}">
                <a16:creationId xmlns:a16="http://schemas.microsoft.com/office/drawing/2014/main" id="{6DAC9D7B-4EF9-44F6-890C-9969991FAF93}"/>
              </a:ext>
            </a:extLst>
          </p:cNvPr>
          <p:cNvSpPr>
            <a:spLocks noGrp="1"/>
          </p:cNvSpPr>
          <p:nvPr>
            <p:ph type="body" sz="half" idx="2"/>
          </p:nvPr>
        </p:nvSpPr>
        <p:spPr>
          <a:xfrm>
            <a:off x="677334" y="3093396"/>
            <a:ext cx="3854528" cy="2869660"/>
          </a:xfrm>
        </p:spPr>
        <p:txBody>
          <a:bodyPr>
            <a:noAutofit/>
          </a:bodyPr>
          <a:lstStyle/>
          <a:p>
            <a:r>
              <a:rPr lang="en-US" sz="2000" dirty="0"/>
              <a:t>In case of perfectly elastic supply the rent will be zero .Here OMPS= zero Rent=Transfer earning, Rent can be the part of the income of every factor of production. But  these factor will earn rent only when their supply become less than perfectly elastic.</a:t>
            </a:r>
            <a:endParaRPr lang="en-IN" sz="2000" dirty="0"/>
          </a:p>
        </p:txBody>
      </p:sp>
      <p:pic>
        <p:nvPicPr>
          <p:cNvPr id="7" name="Content Placeholder 6">
            <a:extLst>
              <a:ext uri="{FF2B5EF4-FFF2-40B4-BE49-F238E27FC236}">
                <a16:creationId xmlns:a16="http://schemas.microsoft.com/office/drawing/2014/main" id="{B288C615-24AD-4BE9-B7D5-125DD0EA0272}"/>
              </a:ext>
            </a:extLst>
          </p:cNvPr>
          <p:cNvPicPr>
            <a:picLocks noGrp="1" noChangeAspect="1"/>
          </p:cNvPicPr>
          <p:nvPr>
            <p:ph idx="1"/>
          </p:nvPr>
        </p:nvPicPr>
        <p:blipFill>
          <a:blip r:embed="rId2"/>
          <a:stretch>
            <a:fillRect/>
          </a:stretch>
        </p:blipFill>
        <p:spPr>
          <a:xfrm>
            <a:off x="4741457" y="2169268"/>
            <a:ext cx="4513262" cy="3793788"/>
          </a:xfrm>
          <a:prstGeom prst="rect">
            <a:avLst/>
          </a:prstGeom>
        </p:spPr>
      </p:pic>
    </p:spTree>
    <p:extLst>
      <p:ext uri="{BB962C8B-B14F-4D97-AF65-F5344CB8AC3E}">
        <p14:creationId xmlns:p14="http://schemas.microsoft.com/office/powerpoint/2010/main" val="25110106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446</TotalTime>
  <Words>949</Words>
  <Application>Microsoft Office PowerPoint</Application>
  <PresentationFormat>Widescreen</PresentationFormat>
  <Paragraphs>36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Mangal</vt:lpstr>
      <vt:lpstr>Trebuchet MS</vt:lpstr>
      <vt:lpstr>Wingdings 3</vt:lpstr>
      <vt:lpstr>Facet</vt:lpstr>
      <vt:lpstr>MODERN THEORY OF</vt:lpstr>
      <vt:lpstr>Indu Kumari  Assistant. Professor,  Dept. of Economics,  B. N. College, Bhagalpur  T. M. Bhagalpur University, Bhagalpur </vt:lpstr>
      <vt:lpstr>THEORIES OF RENT</vt:lpstr>
      <vt:lpstr>RICARDIAN THEORY </vt:lpstr>
      <vt:lpstr>MODERN THEORY OF LAND</vt:lpstr>
      <vt:lpstr>Economic rent many be defined as any payment to a factor of production which is excess of the minimum amount necessary to keep the factor in its present occupation                             -Boulding                                     </vt:lpstr>
      <vt:lpstr>RENT=Actual earning-Transfer earnings</vt:lpstr>
      <vt:lpstr>According to modern theory</vt:lpstr>
      <vt:lpstr>Perfectly elastic supply</vt:lpstr>
      <vt:lpstr>PowerPoint Presentation</vt:lpstr>
      <vt:lpstr>Perfectly inelastic supply</vt:lpstr>
      <vt:lpstr>PowerPoint Presentation</vt:lpstr>
      <vt:lpstr>Less elastic supply</vt:lpstr>
      <vt:lpstr>FEATURES OF MODERN THEORY OF RENT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indu kumari</dc:creator>
  <cp:lastModifiedBy>indu kumari</cp:lastModifiedBy>
  <cp:revision>35</cp:revision>
  <dcterms:created xsi:type="dcterms:W3CDTF">2020-04-21T17:16:57Z</dcterms:created>
  <dcterms:modified xsi:type="dcterms:W3CDTF">2020-04-22T09:36:49Z</dcterms:modified>
</cp:coreProperties>
</file>